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4" d="100"/>
          <a:sy n="34" d="100"/>
        </p:scale>
        <p:origin x="250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6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2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5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2703007A-AC21-4454-BF5C-49F740E543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05395C4-8467-4589-AD59-993270A58875}"/>
              </a:ext>
            </a:extLst>
          </p:cNvPr>
          <p:cNvSpPr txBox="1"/>
          <p:nvPr/>
        </p:nvSpPr>
        <p:spPr>
          <a:xfrm>
            <a:off x="902707" y="3677478"/>
            <a:ext cx="10913165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/>
              <a:t>1. </a:t>
            </a:r>
            <a:r>
              <a:rPr lang="es-CO" sz="2400" b="1" dirty="0">
                <a:solidFill>
                  <a:schemeClr val="accent4"/>
                </a:solidFill>
              </a:rPr>
              <a:t>	FORBICE</a:t>
            </a:r>
            <a:r>
              <a:rPr lang="es-CO" sz="2400" dirty="0"/>
              <a:t> ( = TIJERAS) / </a:t>
            </a:r>
            <a:r>
              <a:rPr lang="es-CO" sz="2400" b="1" dirty="0">
                <a:solidFill>
                  <a:schemeClr val="accent4"/>
                </a:solidFill>
              </a:rPr>
              <a:t>AMICI</a:t>
            </a:r>
            <a:r>
              <a:rPr lang="es-CO" sz="2400" dirty="0"/>
              <a:t> ( = AMIGOS) / </a:t>
            </a:r>
            <a:r>
              <a:rPr lang="es-CO" sz="2400" b="1" dirty="0">
                <a:solidFill>
                  <a:schemeClr val="accent4"/>
                </a:solidFill>
              </a:rPr>
              <a:t>CAMICIA</a:t>
            </a:r>
            <a:r>
              <a:rPr lang="es-CO" sz="2400" dirty="0"/>
              <a:t> ( = CAMISA)</a:t>
            </a:r>
            <a:br>
              <a:rPr lang="es-CO" sz="2400" dirty="0"/>
            </a:br>
            <a:r>
              <a:rPr lang="es-CO" sz="2400" dirty="0"/>
              <a:t>	</a:t>
            </a:r>
            <a:r>
              <a:rPr lang="es-CO" sz="2400" b="1" dirty="0">
                <a:solidFill>
                  <a:schemeClr val="accent4"/>
                </a:solidFill>
              </a:rPr>
              <a:t>CENTRO</a:t>
            </a:r>
            <a:r>
              <a:rPr lang="es-CO" sz="2400" dirty="0"/>
              <a:t> ( = CENTRO) / </a:t>
            </a:r>
            <a:r>
              <a:rPr lang="es-CO" sz="2400" b="1" dirty="0">
                <a:solidFill>
                  <a:schemeClr val="accent4"/>
                </a:solidFill>
              </a:rPr>
              <a:t>CHIODO </a:t>
            </a:r>
            <a:r>
              <a:rPr lang="es-CO" sz="2400" dirty="0"/>
              <a:t>( = CLAVO) / </a:t>
            </a:r>
            <a:r>
              <a:rPr lang="es-CO" sz="2400" b="1" dirty="0">
                <a:solidFill>
                  <a:schemeClr val="accent4"/>
                </a:solidFill>
              </a:rPr>
              <a:t>CIBO</a:t>
            </a:r>
            <a:r>
              <a:rPr lang="es-CO" sz="2400" dirty="0"/>
              <a:t> ( = COMIDA)</a:t>
            </a:r>
            <a:br>
              <a:rPr lang="es-CO" sz="2400" dirty="0"/>
            </a:br>
            <a:r>
              <a:rPr lang="es-CO" sz="2400" dirty="0"/>
              <a:t>	</a:t>
            </a:r>
            <a:r>
              <a:rPr lang="es-CO" sz="2400" b="1" dirty="0">
                <a:solidFill>
                  <a:schemeClr val="accent4"/>
                </a:solidFill>
              </a:rPr>
              <a:t>BARCA</a:t>
            </a:r>
            <a:r>
              <a:rPr lang="es-CO" sz="2400" dirty="0"/>
              <a:t> ( = BARCO) / </a:t>
            </a:r>
            <a:r>
              <a:rPr lang="es-CO" sz="2400" b="1" dirty="0">
                <a:solidFill>
                  <a:schemeClr val="accent4"/>
                </a:solidFill>
              </a:rPr>
              <a:t>FACCIA</a:t>
            </a:r>
            <a:r>
              <a:rPr lang="es-CO" sz="2400" dirty="0"/>
              <a:t> ( = CARA) </a:t>
            </a:r>
          </a:p>
          <a:p>
            <a:pPr lvl="0"/>
            <a:endParaRPr lang="es-CO" sz="2400" dirty="0"/>
          </a:p>
          <a:p>
            <a:r>
              <a:rPr lang="es-CO" sz="2400" dirty="0"/>
              <a:t>2. </a:t>
            </a:r>
            <a:r>
              <a:rPr lang="es-CO" sz="2400" b="1" dirty="0">
                <a:solidFill>
                  <a:schemeClr val="accent4"/>
                </a:solidFill>
              </a:rPr>
              <a:t>	GIOCO</a:t>
            </a:r>
            <a:r>
              <a:rPr lang="es-CO" sz="2400" dirty="0"/>
              <a:t> ( = JUEGO) / </a:t>
            </a:r>
            <a:r>
              <a:rPr lang="es-CO" sz="2400" b="1" dirty="0">
                <a:solidFill>
                  <a:schemeClr val="accent4"/>
                </a:solidFill>
              </a:rPr>
              <a:t>GENNAIO</a:t>
            </a:r>
            <a:r>
              <a:rPr lang="es-CO" sz="2400" dirty="0"/>
              <a:t> ( = ENERO) / </a:t>
            </a:r>
            <a:r>
              <a:rPr lang="es-CO" sz="2400" b="1" dirty="0">
                <a:solidFill>
                  <a:schemeClr val="accent4"/>
                </a:solidFill>
              </a:rPr>
              <a:t>CANE</a:t>
            </a:r>
            <a:r>
              <a:rPr lang="es-CO" sz="2400" dirty="0"/>
              <a:t> ( = PERRO)</a:t>
            </a:r>
          </a:p>
          <a:p>
            <a:r>
              <a:rPr lang="es-CO" sz="2400" dirty="0"/>
              <a:t>	</a:t>
            </a:r>
            <a:r>
              <a:rPr lang="es-CO" sz="2400" b="1" dirty="0">
                <a:solidFill>
                  <a:schemeClr val="accent4"/>
                </a:solidFill>
              </a:rPr>
              <a:t>BICCHIERE </a:t>
            </a:r>
            <a:r>
              <a:rPr lang="es-CO" sz="2400" dirty="0"/>
              <a:t>( = VASO)</a:t>
            </a:r>
          </a:p>
          <a:p>
            <a:endParaRPr lang="es-CO" sz="2400" dirty="0"/>
          </a:p>
          <a:p>
            <a:r>
              <a:rPr lang="es-CO" sz="2400" dirty="0"/>
              <a:t>3.  	</a:t>
            </a:r>
            <a:r>
              <a:rPr lang="es-CO" sz="2400" b="1" dirty="0">
                <a:solidFill>
                  <a:schemeClr val="accent4"/>
                </a:solidFill>
              </a:rPr>
              <a:t>MILIONE</a:t>
            </a:r>
            <a:r>
              <a:rPr lang="es-CO" sz="2400" dirty="0"/>
              <a:t> ( = MILLÒN) / </a:t>
            </a:r>
            <a:r>
              <a:rPr lang="es-CO" sz="2400" b="1" dirty="0">
                <a:solidFill>
                  <a:schemeClr val="accent4"/>
                </a:solidFill>
              </a:rPr>
              <a:t>MILIARDO</a:t>
            </a:r>
            <a:r>
              <a:rPr lang="es-CO" sz="2400" dirty="0"/>
              <a:t> ( = MIL MILLONES) </a:t>
            </a:r>
            <a:br>
              <a:rPr lang="es-CO" sz="2400" dirty="0"/>
            </a:br>
            <a:r>
              <a:rPr lang="es-CO" sz="2400" dirty="0"/>
              <a:t>	</a:t>
            </a:r>
            <a:r>
              <a:rPr lang="es-CO" sz="2400" b="1" dirty="0">
                <a:solidFill>
                  <a:schemeClr val="accent4"/>
                </a:solidFill>
              </a:rPr>
              <a:t>MAGLIA</a:t>
            </a:r>
            <a:r>
              <a:rPr lang="es-CO" sz="2400" dirty="0"/>
              <a:t> ( = JERSEY) / </a:t>
            </a:r>
            <a:r>
              <a:rPr lang="es-CO" sz="2400" b="1" dirty="0">
                <a:solidFill>
                  <a:schemeClr val="accent4"/>
                </a:solidFill>
              </a:rPr>
              <a:t>OLIO</a:t>
            </a:r>
            <a:r>
              <a:rPr lang="es-CO" sz="2400" dirty="0"/>
              <a:t> ( = ACEITE) / </a:t>
            </a:r>
            <a:r>
              <a:rPr lang="es-CO" sz="2400" b="1" dirty="0">
                <a:solidFill>
                  <a:schemeClr val="accent4"/>
                </a:solidFill>
              </a:rPr>
              <a:t>BAGAGLIO</a:t>
            </a:r>
            <a:r>
              <a:rPr lang="es-CO" sz="2400" dirty="0"/>
              <a:t> (EQUIPAJE) </a:t>
            </a:r>
            <a:br>
              <a:rPr lang="es-CO" sz="2400" dirty="0"/>
            </a:br>
            <a:r>
              <a:rPr lang="es-CO" sz="2400" dirty="0"/>
              <a:t>	</a:t>
            </a:r>
            <a:r>
              <a:rPr lang="es-CO" sz="2400" b="1" dirty="0">
                <a:solidFill>
                  <a:schemeClr val="accent4"/>
                </a:solidFill>
              </a:rPr>
              <a:t>GIGLIO</a:t>
            </a:r>
            <a:r>
              <a:rPr lang="es-CO" sz="2400" dirty="0"/>
              <a:t> ( = LILY) / </a:t>
            </a:r>
            <a:r>
              <a:rPr lang="es-CO" sz="2400" b="1" dirty="0">
                <a:solidFill>
                  <a:schemeClr val="accent4"/>
                </a:solidFill>
              </a:rPr>
              <a:t>PETROLIO </a:t>
            </a:r>
            <a:r>
              <a:rPr lang="es-CO" sz="2400" dirty="0"/>
              <a:t>( = PETRÓLEO) / </a:t>
            </a:r>
            <a:r>
              <a:rPr lang="es-CO" sz="2400" b="1" dirty="0">
                <a:solidFill>
                  <a:schemeClr val="accent4"/>
                </a:solidFill>
              </a:rPr>
              <a:t>CILIEGIA </a:t>
            </a:r>
            <a:r>
              <a:rPr lang="es-CO" sz="2400" dirty="0"/>
              <a:t>( = CEREZA) 	</a:t>
            </a:r>
            <a:br>
              <a:rPr lang="es-CO" sz="2400" dirty="0"/>
            </a:br>
            <a:r>
              <a:rPr lang="es-CO" sz="2400" dirty="0"/>
              <a:t>	</a:t>
            </a:r>
            <a:r>
              <a:rPr lang="es-CO" sz="2400" b="1" dirty="0">
                <a:solidFill>
                  <a:schemeClr val="accent4"/>
                </a:solidFill>
              </a:rPr>
              <a:t>ACCOGLIENZA</a:t>
            </a:r>
            <a:r>
              <a:rPr lang="es-CO" sz="2400" dirty="0"/>
              <a:t> ( = BIENVENIDA) / </a:t>
            </a:r>
            <a:r>
              <a:rPr lang="es-CO" sz="2400" b="1" dirty="0">
                <a:solidFill>
                  <a:schemeClr val="accent4"/>
                </a:solidFill>
              </a:rPr>
              <a:t>CONIGLIO</a:t>
            </a:r>
            <a:r>
              <a:rPr lang="es-CO" sz="2400" dirty="0"/>
              <a:t> (=CONEJO) </a:t>
            </a:r>
            <a:br>
              <a:rPr lang="es-CO" sz="2400" dirty="0"/>
            </a:br>
            <a:r>
              <a:rPr lang="es-CO" sz="2400" dirty="0"/>
              <a:t>	</a:t>
            </a:r>
            <a:r>
              <a:rPr lang="es-CO" sz="2400" b="1" dirty="0">
                <a:solidFill>
                  <a:schemeClr val="accent4"/>
                </a:solidFill>
              </a:rPr>
              <a:t>SICILIA* / REGGIO EMILIA*</a:t>
            </a:r>
          </a:p>
          <a:p>
            <a:r>
              <a:rPr lang="en-US" sz="2400" dirty="0"/>
              <a:t>	</a:t>
            </a:r>
            <a:br>
              <a:rPr lang="en-US" sz="2400" dirty="0"/>
            </a:br>
            <a:r>
              <a:rPr lang="en-US" sz="2400" dirty="0"/>
              <a:t>	*Dos regiones de Italia. Ver </a:t>
            </a:r>
            <a:r>
              <a:rPr lang="es-CO" sz="2400" dirty="0"/>
              <a:t>capítulos</a:t>
            </a:r>
            <a:r>
              <a:rPr lang="en-US" sz="2400" dirty="0"/>
              <a:t> “ANDARE”.</a:t>
            </a:r>
          </a:p>
          <a:p>
            <a:endParaRPr lang="en-US" sz="2400" dirty="0"/>
          </a:p>
          <a:p>
            <a:r>
              <a:rPr lang="en-US" sz="2400" dirty="0"/>
              <a:t>4. 1e; 2c; 3b; 4a; 5d</a:t>
            </a:r>
          </a:p>
          <a:p>
            <a:r>
              <a:rPr lang="en-US" sz="2400" dirty="0"/>
              <a:t>	</a:t>
            </a:r>
            <a:r>
              <a:rPr lang="en-US" sz="2400" b="1" dirty="0">
                <a:solidFill>
                  <a:schemeClr val="accent4"/>
                </a:solidFill>
              </a:rPr>
              <a:t>LAVASTOVIGLIE </a:t>
            </a:r>
            <a:r>
              <a:rPr lang="en-US" sz="2400" dirty="0"/>
              <a:t>(= lavavajillas)</a:t>
            </a:r>
          </a:p>
          <a:p>
            <a:r>
              <a:rPr lang="en-US" sz="2400" b="1" dirty="0">
                <a:solidFill>
                  <a:schemeClr val="accent4"/>
                </a:solidFill>
              </a:rPr>
              <a:t>	FORNELLI </a:t>
            </a:r>
            <a:r>
              <a:rPr lang="en-US" sz="2400" dirty="0"/>
              <a:t>(= estufa)</a:t>
            </a:r>
          </a:p>
          <a:p>
            <a:r>
              <a:rPr lang="en-US" sz="2400" b="1" dirty="0">
                <a:solidFill>
                  <a:schemeClr val="accent4"/>
                </a:solidFill>
              </a:rPr>
              <a:t>	DIVANO </a:t>
            </a:r>
            <a:r>
              <a:rPr lang="en-US" sz="2400" dirty="0"/>
              <a:t>(= sofa)</a:t>
            </a:r>
            <a:endParaRPr lang="en-US" sz="2400" b="1" dirty="0">
              <a:solidFill>
                <a:schemeClr val="accent4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	TAVOLO </a:t>
            </a:r>
            <a:r>
              <a:rPr lang="en-US" sz="2400" dirty="0"/>
              <a:t>(= mesa)</a:t>
            </a:r>
            <a:endParaRPr lang="en-US" sz="2400" b="1" dirty="0">
              <a:solidFill>
                <a:schemeClr val="accent4"/>
              </a:solidFill>
            </a:endParaRPr>
          </a:p>
          <a:p>
            <a:r>
              <a:rPr lang="en-US" sz="2400" b="1" dirty="0">
                <a:solidFill>
                  <a:schemeClr val="accent4"/>
                </a:solidFill>
              </a:rPr>
              <a:t>	FRIGORIFERO </a:t>
            </a:r>
            <a:r>
              <a:rPr lang="en-US" sz="2400" dirty="0"/>
              <a:t>(=nivera)</a:t>
            </a:r>
            <a:endParaRPr lang="en-US" sz="2400" b="1" dirty="0">
              <a:solidFill>
                <a:schemeClr val="accent4"/>
              </a:solidFill>
            </a:endParaRPr>
          </a:p>
          <a:p>
            <a:endParaRPr lang="en-US" sz="2400" dirty="0"/>
          </a:p>
          <a:p>
            <a:r>
              <a:rPr lang="en-US" sz="2400" dirty="0"/>
              <a:t>5. 	</a:t>
            </a:r>
            <a:r>
              <a:rPr lang="en-US" sz="2400" b="1" dirty="0">
                <a:solidFill>
                  <a:schemeClr val="accent4"/>
                </a:solidFill>
              </a:rPr>
              <a:t>SCARPA</a:t>
            </a:r>
            <a:r>
              <a:rPr lang="en-US" sz="2400" dirty="0"/>
              <a:t> ( = ZAPATO) / </a:t>
            </a:r>
            <a:r>
              <a:rPr lang="en-US" sz="2400" b="1" dirty="0">
                <a:solidFill>
                  <a:schemeClr val="accent4"/>
                </a:solidFill>
              </a:rPr>
              <a:t>SCIARPA</a:t>
            </a:r>
            <a:r>
              <a:rPr lang="en-US" sz="2400" dirty="0"/>
              <a:t> ( = BUFANDA)</a:t>
            </a:r>
          </a:p>
          <a:p>
            <a:r>
              <a:rPr lang="en-US" sz="2400" dirty="0"/>
              <a:t>	</a:t>
            </a:r>
            <a:r>
              <a:rPr lang="en-US" sz="2400" b="1" dirty="0">
                <a:solidFill>
                  <a:schemeClr val="accent4"/>
                </a:solidFill>
              </a:rPr>
              <a:t>SCUOLA</a:t>
            </a:r>
            <a:r>
              <a:rPr lang="en-US" sz="2400" dirty="0"/>
              <a:t> ( = ESCUELA) / </a:t>
            </a:r>
            <a:r>
              <a:rPr lang="en-US" sz="2400" b="1" dirty="0">
                <a:solidFill>
                  <a:schemeClr val="accent4"/>
                </a:solidFill>
              </a:rPr>
              <a:t>VASCA</a:t>
            </a:r>
            <a:r>
              <a:rPr lang="en-US" sz="2400" dirty="0"/>
              <a:t> ( = </a:t>
            </a:r>
            <a:r>
              <a:rPr lang="es-CO" sz="2400" dirty="0"/>
              <a:t>BAÑERA)  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01674-BD48-4964-A107-D36F1A9F5A5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D81C925D-D721-488A-8BE6-DBC757DE4F64}"/>
              </a:ext>
            </a:extLst>
          </p:cNvPr>
          <p:cNvSpPr>
            <a:spLocks noGrp="1"/>
          </p:cNvSpPr>
          <p:nvPr/>
        </p:nvSpPr>
        <p:spPr>
          <a:xfrm>
            <a:off x="619539" y="15109852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22421-C01D-4978-8A83-0BD6D0B78227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DE FONETICA</a:t>
            </a:r>
          </a:p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SOLUCIONES Y VOCABULARIO</a:t>
            </a:r>
            <a:endParaRPr lang="es-CO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5CC80B-EE6A-433E-897D-863C84EEEDCA}"/>
              </a:ext>
            </a:extLst>
          </p:cNvPr>
          <p:cNvSpPr/>
          <p:nvPr/>
        </p:nvSpPr>
        <p:spPr>
          <a:xfrm>
            <a:off x="4844568" y="15555920"/>
            <a:ext cx="1947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1 | CIAO</a:t>
            </a:r>
            <a:endParaRPr lang="es-CO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227D9E1-BDAD-4E57-ABBD-17D833A8FF8B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384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239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Federica Campo</dc:creator>
  <cp:lastModifiedBy>Federica Campo</cp:lastModifiedBy>
  <cp:revision>19</cp:revision>
  <dcterms:created xsi:type="dcterms:W3CDTF">2020-05-05T13:50:03Z</dcterms:created>
  <dcterms:modified xsi:type="dcterms:W3CDTF">2024-10-24T11:14:13Z</dcterms:modified>
</cp:coreProperties>
</file>