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12192000" cy="1625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34" d="100"/>
          <a:sy n="34" d="100"/>
        </p:scale>
        <p:origin x="2501" y="1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cture containing food, light&#10;&#10;Description automatically generated">
            <a:extLst>
              <a:ext uri="{FF2B5EF4-FFF2-40B4-BE49-F238E27FC236}">
                <a16:creationId xmlns:a16="http://schemas.microsoft.com/office/drawing/2014/main" id="{4C78F8F9-8DB1-47E8-B7B4-7CAFB75106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94" y="3250330"/>
            <a:ext cx="10228358" cy="935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564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cture containing food, light&#10;&#10;Description automatically generated">
            <a:extLst>
              <a:ext uri="{FF2B5EF4-FFF2-40B4-BE49-F238E27FC236}">
                <a16:creationId xmlns:a16="http://schemas.microsoft.com/office/drawing/2014/main" id="{46FA1F33-E293-45AA-BD82-C63EF1D164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94" y="3250330"/>
            <a:ext cx="10228358" cy="935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637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807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834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458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415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928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699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138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54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016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84D3BD-2674-4375-95B3-74763A536FA7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362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005395C4-8467-4589-AD59-993270A58875}"/>
              </a:ext>
            </a:extLst>
          </p:cNvPr>
          <p:cNvSpPr txBox="1"/>
          <p:nvPr/>
        </p:nvSpPr>
        <p:spPr>
          <a:xfrm>
            <a:off x="1053548" y="3339548"/>
            <a:ext cx="912352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lvl="0" indent="-514350">
              <a:buAutoNum type="arabicPeriod"/>
            </a:pPr>
            <a:r>
              <a:rPr lang="es-CO" sz="2400" dirty="0">
                <a:solidFill>
                  <a:schemeClr val="accent4"/>
                </a:solidFill>
              </a:rPr>
              <a:t>Completa los siguientes verbos regulares de la Primera Conjugación.</a:t>
            </a:r>
          </a:p>
          <a:p>
            <a:pPr marL="342900" lvl="0" indent="-342900">
              <a:buAutoNum type="arabicPeriod"/>
            </a:pPr>
            <a:endParaRPr lang="es-CO" sz="2400" dirty="0">
              <a:solidFill>
                <a:schemeClr val="accent4"/>
              </a:solidFill>
            </a:endParaRPr>
          </a:p>
          <a:p>
            <a:pPr lvl="0"/>
            <a:r>
              <a:rPr lang="es-CO" sz="2400" dirty="0">
                <a:solidFill>
                  <a:schemeClr val="accent4"/>
                </a:solidFill>
              </a:rPr>
              <a:t>.</a:t>
            </a:r>
          </a:p>
          <a:p>
            <a:pPr lvl="0"/>
            <a:endParaRPr lang="es-CO" sz="2400" dirty="0"/>
          </a:p>
          <a:p>
            <a:pPr lvl="0"/>
            <a:endParaRPr lang="en-US" sz="2400" dirty="0"/>
          </a:p>
          <a:p>
            <a:endParaRPr lang="en-US" sz="2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F2E6608-794F-4420-B99F-B90292F4DE3F}"/>
              </a:ext>
            </a:extLst>
          </p:cNvPr>
          <p:cNvSpPr txBox="1"/>
          <p:nvPr/>
        </p:nvSpPr>
        <p:spPr>
          <a:xfrm>
            <a:off x="1053548" y="8776146"/>
            <a:ext cx="10436088" cy="8586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CO" sz="2400" dirty="0">
                <a:solidFill>
                  <a:schemeClr val="accent4"/>
                </a:solidFill>
              </a:rPr>
              <a:t>2. </a:t>
            </a:r>
            <a:r>
              <a:rPr lang="it-IT" sz="2400" dirty="0">
                <a:solidFill>
                  <a:schemeClr val="accent4"/>
                </a:solidFill>
              </a:rPr>
              <a:t>Completa las frases con conjugando correctamente los verbos regulares y irregulares: </a:t>
            </a:r>
            <a:endParaRPr lang="en-US" sz="2400" dirty="0">
              <a:solidFill>
                <a:schemeClr val="accent4"/>
              </a:solidFill>
            </a:endParaRPr>
          </a:p>
          <a:p>
            <a:pPr lvl="0"/>
            <a:endParaRPr lang="en-US" sz="2400" dirty="0"/>
          </a:p>
          <a:p>
            <a:pPr marL="514350" indent="-514350">
              <a:buAutoNum type="arabicPeriod"/>
            </a:pPr>
            <a:r>
              <a:rPr lang="en-US" sz="2400" dirty="0"/>
              <a:t>Io (lavorare) _____in banca.</a:t>
            </a:r>
          </a:p>
          <a:p>
            <a:pPr marL="514350" indent="-514350">
              <a:buAutoNum type="arabicPeriod"/>
            </a:pPr>
            <a:r>
              <a:rPr lang="en-US" sz="2400" dirty="0"/>
              <a:t>Stefano (</a:t>
            </a:r>
            <a:r>
              <a:rPr lang="en-US" sz="2400" dirty="0" err="1"/>
              <a:t>parlare</a:t>
            </a:r>
            <a:r>
              <a:rPr lang="en-US" sz="2400" dirty="0"/>
              <a:t>) ______ bene </a:t>
            </a:r>
            <a:r>
              <a:rPr lang="en-US" sz="2400" dirty="0" err="1"/>
              <a:t>l’inglese</a:t>
            </a:r>
            <a:r>
              <a:rPr lang="en-US" sz="2400" dirty="0"/>
              <a:t> perchè (</a:t>
            </a:r>
            <a:r>
              <a:rPr lang="en-US" sz="2400" dirty="0" err="1"/>
              <a:t>abitare</a:t>
            </a:r>
            <a:r>
              <a:rPr lang="en-US" sz="2400" dirty="0"/>
              <a:t>) ______ in America.</a:t>
            </a:r>
          </a:p>
          <a:p>
            <a:pPr marL="514350" indent="-514350">
              <a:buAutoNum type="arabicPeriod"/>
            </a:pPr>
            <a:r>
              <a:rPr lang="en-US" sz="2400" dirty="0"/>
              <a:t>Tu (</a:t>
            </a:r>
            <a:r>
              <a:rPr lang="en-US" sz="2400" dirty="0" err="1"/>
              <a:t>andare</a:t>
            </a:r>
            <a:r>
              <a:rPr lang="en-US" sz="2400" dirty="0"/>
              <a:t>) ______ </a:t>
            </a:r>
            <a:r>
              <a:rPr lang="en-US" sz="2400" dirty="0" err="1"/>
              <a:t>sempre</a:t>
            </a:r>
            <a:r>
              <a:rPr lang="en-US" sz="2400" dirty="0"/>
              <a:t> </a:t>
            </a:r>
            <a:r>
              <a:rPr lang="en-US" sz="2400" dirty="0" err="1"/>
              <a:t>dalla</a:t>
            </a:r>
            <a:r>
              <a:rPr lang="en-US" sz="2400" dirty="0"/>
              <a:t> </a:t>
            </a:r>
            <a:r>
              <a:rPr lang="en-US" sz="2400" dirty="0" err="1"/>
              <a:t>tua</a:t>
            </a:r>
            <a:r>
              <a:rPr lang="en-US" sz="2400" dirty="0"/>
              <a:t> </a:t>
            </a:r>
            <a:r>
              <a:rPr lang="en-US" sz="2400" dirty="0" err="1"/>
              <a:t>fidanzata</a:t>
            </a:r>
            <a:r>
              <a:rPr lang="en-US" sz="2400" dirty="0"/>
              <a:t>.</a:t>
            </a:r>
          </a:p>
          <a:p>
            <a:pPr marL="514350" indent="-514350">
              <a:buAutoNum type="arabicPeriod"/>
            </a:pPr>
            <a:r>
              <a:rPr lang="en-US" sz="2400" dirty="0" err="1"/>
              <a:t>Noi</a:t>
            </a:r>
            <a:r>
              <a:rPr lang="en-US" sz="2400" dirty="0"/>
              <a:t> (</a:t>
            </a:r>
            <a:r>
              <a:rPr lang="en-US" sz="2400" dirty="0" err="1"/>
              <a:t>amare</a:t>
            </a:r>
            <a:r>
              <a:rPr lang="en-US" sz="2400" dirty="0"/>
              <a:t>) ______  </a:t>
            </a:r>
            <a:r>
              <a:rPr lang="en-US" sz="2400" dirty="0" err="1"/>
              <a:t>andare</a:t>
            </a:r>
            <a:r>
              <a:rPr lang="en-US" sz="2400" dirty="0"/>
              <a:t> al mare </a:t>
            </a:r>
            <a:r>
              <a:rPr lang="en-US" sz="2400" dirty="0" err="1"/>
              <a:t>d’estate</a:t>
            </a:r>
            <a:r>
              <a:rPr lang="en-US" sz="2400" dirty="0"/>
              <a:t>.</a:t>
            </a:r>
          </a:p>
          <a:p>
            <a:pPr marL="514350" indent="-514350">
              <a:buAutoNum type="arabicPeriod"/>
            </a:pPr>
            <a:r>
              <a:rPr lang="en-US" sz="2400" dirty="0"/>
              <a:t>Come </a:t>
            </a:r>
            <a:r>
              <a:rPr lang="en-US" sz="2400" dirty="0" err="1"/>
              <a:t>si</a:t>
            </a:r>
            <a:r>
              <a:rPr lang="en-US" sz="2400" dirty="0"/>
              <a:t> (</a:t>
            </a:r>
            <a:r>
              <a:rPr lang="en-US" sz="2400" dirty="0" err="1"/>
              <a:t>chiamare</a:t>
            </a:r>
            <a:r>
              <a:rPr lang="en-US" sz="2400" dirty="0"/>
              <a:t>) ______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nuovi</a:t>
            </a:r>
            <a:r>
              <a:rPr lang="en-US" sz="2400" dirty="0"/>
              <a:t> </a:t>
            </a:r>
            <a:r>
              <a:rPr lang="en-US" sz="2400" dirty="0" err="1"/>
              <a:t>studenti</a:t>
            </a:r>
            <a:r>
              <a:rPr lang="en-US" sz="2400" dirty="0"/>
              <a:t>?</a:t>
            </a:r>
          </a:p>
          <a:p>
            <a:pPr marL="514350" indent="-514350">
              <a:buAutoNum type="arabicPeriod"/>
            </a:pPr>
            <a:r>
              <a:rPr lang="en-US" sz="2400" dirty="0"/>
              <a:t>Come (stare/voi) ______ in questo </a:t>
            </a:r>
            <a:r>
              <a:rPr lang="en-US" sz="2400" dirty="0" err="1"/>
              <a:t>periodo</a:t>
            </a:r>
            <a:r>
              <a:rPr lang="en-US" sz="2400" dirty="0"/>
              <a:t>?</a:t>
            </a:r>
          </a:p>
          <a:p>
            <a:pPr marL="514350" indent="-514350">
              <a:buAutoNum type="arabicPeriod"/>
            </a:pPr>
            <a:r>
              <a:rPr lang="en-US" sz="2400" dirty="0"/>
              <a:t>Cosa (fare/</a:t>
            </a:r>
            <a:r>
              <a:rPr lang="en-US" sz="2400" dirty="0" err="1"/>
              <a:t>tu</a:t>
            </a:r>
            <a:r>
              <a:rPr lang="en-US" sz="2400" dirty="0"/>
              <a:t>) ______ </a:t>
            </a:r>
            <a:r>
              <a:rPr lang="en-US" sz="2400" dirty="0" err="1"/>
              <a:t>adesso</a:t>
            </a:r>
            <a:r>
              <a:rPr lang="en-US" sz="2400" dirty="0"/>
              <a:t> per vivere?</a:t>
            </a:r>
          </a:p>
          <a:p>
            <a:pPr marL="514350" indent="-514350">
              <a:buAutoNum type="arabicPeriod"/>
            </a:pPr>
            <a:r>
              <a:rPr lang="en-US" sz="2400" dirty="0"/>
              <a:t>Non (</a:t>
            </a:r>
            <a:r>
              <a:rPr lang="en-US" sz="2400" dirty="0" err="1"/>
              <a:t>ascoltare</a:t>
            </a:r>
            <a:r>
              <a:rPr lang="en-US" sz="2400" dirty="0"/>
              <a:t>/loro) ______  </a:t>
            </a:r>
            <a:r>
              <a:rPr lang="en-US" sz="2400" dirty="0" err="1"/>
              <a:t>mai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514350" indent="-514350">
              <a:buAutoNum type="arabicPeriod"/>
            </a:pPr>
            <a:endParaRPr lang="en-US" sz="2400" dirty="0"/>
          </a:p>
          <a:p>
            <a:pPr marL="514350" indent="-514350">
              <a:buAutoNum type="arabicPeriod"/>
            </a:pPr>
            <a:endParaRPr lang="en-US" sz="2400" dirty="0"/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0D216551-A144-470A-96D2-776AEB4D76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9519515"/>
              </p:ext>
            </p:extLst>
          </p:nvPr>
        </p:nvGraphicFramePr>
        <p:xfrm>
          <a:off x="1053548" y="4221629"/>
          <a:ext cx="10204225" cy="35661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040845">
                  <a:extLst>
                    <a:ext uri="{9D8B030D-6E8A-4147-A177-3AD203B41FA5}">
                      <a16:colId xmlns:a16="http://schemas.microsoft.com/office/drawing/2014/main" val="2647093972"/>
                    </a:ext>
                  </a:extLst>
                </a:gridCol>
                <a:gridCol w="2040845">
                  <a:extLst>
                    <a:ext uri="{9D8B030D-6E8A-4147-A177-3AD203B41FA5}">
                      <a16:colId xmlns:a16="http://schemas.microsoft.com/office/drawing/2014/main" val="1501176084"/>
                    </a:ext>
                  </a:extLst>
                </a:gridCol>
                <a:gridCol w="2040845">
                  <a:extLst>
                    <a:ext uri="{9D8B030D-6E8A-4147-A177-3AD203B41FA5}">
                      <a16:colId xmlns:a16="http://schemas.microsoft.com/office/drawing/2014/main" val="856284675"/>
                    </a:ext>
                  </a:extLst>
                </a:gridCol>
                <a:gridCol w="2040845">
                  <a:extLst>
                    <a:ext uri="{9D8B030D-6E8A-4147-A177-3AD203B41FA5}">
                      <a16:colId xmlns:a16="http://schemas.microsoft.com/office/drawing/2014/main" val="2800315683"/>
                    </a:ext>
                  </a:extLst>
                </a:gridCol>
                <a:gridCol w="2040845">
                  <a:extLst>
                    <a:ext uri="{9D8B030D-6E8A-4147-A177-3AD203B41FA5}">
                      <a16:colId xmlns:a16="http://schemas.microsoft.com/office/drawing/2014/main" val="385676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s-CO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/>
                        <a:t>CANTARE</a:t>
                      </a:r>
                    </a:p>
                    <a:p>
                      <a:pPr algn="ctr"/>
                      <a:r>
                        <a:rPr lang="it-IT"/>
                        <a:t>(= cantar)</a:t>
                      </a:r>
                      <a:endParaRPr lang="es-CO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/>
                        <a:t>LAVORARE</a:t>
                      </a:r>
                    </a:p>
                    <a:p>
                      <a:pPr algn="ctr"/>
                      <a:r>
                        <a:rPr lang="it-IT"/>
                        <a:t>(= trabajar)</a:t>
                      </a:r>
                      <a:endParaRPr lang="es-CO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/>
                        <a:t>ASCOLTARE</a:t>
                      </a:r>
                    </a:p>
                    <a:p>
                      <a:pPr algn="ctr"/>
                      <a:r>
                        <a:rPr lang="it-IT"/>
                        <a:t>(= escuchar)</a:t>
                      </a:r>
                      <a:endParaRPr lang="es-CO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/>
                        <a:t>ABITARE</a:t>
                      </a:r>
                    </a:p>
                    <a:p>
                      <a:pPr algn="ctr"/>
                      <a:r>
                        <a:rPr lang="it-IT"/>
                        <a:t>(= habitar)</a:t>
                      </a:r>
                      <a:endParaRPr lang="es-CO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3986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b="1" dirty="0"/>
                        <a:t>IO</a:t>
                      </a:r>
                      <a:endParaRPr lang="es-CO" b="1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3010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b="1" dirty="0"/>
                        <a:t>TU</a:t>
                      </a:r>
                      <a:endParaRPr lang="es-CO" b="1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571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it-IT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LEI/LUI</a:t>
                      </a:r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0023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it-IT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NOI</a:t>
                      </a:r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851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it-IT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VOI</a:t>
                      </a:r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888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it-IT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LORO</a:t>
                      </a:r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20085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AAEB5696-DC75-4915-BF4E-ECAD472FDCB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946" y="521430"/>
            <a:ext cx="1177123" cy="114371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D81C925D-D721-488A-8BE6-DBC757DE4F64}"/>
              </a:ext>
            </a:extLst>
          </p:cNvPr>
          <p:cNvSpPr>
            <a:spLocks noGrp="1"/>
          </p:cNvSpPr>
          <p:nvPr/>
        </p:nvSpPr>
        <p:spPr>
          <a:xfrm>
            <a:off x="663021" y="15281966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tx1">
                    <a:tint val="75000"/>
                  </a:schemeClr>
                </a:solidFill>
              </a:rPr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A79D5EB-AF8A-4973-BC8D-966DB62042D5}"/>
              </a:ext>
            </a:extLst>
          </p:cNvPr>
          <p:cNvSpPr/>
          <p:nvPr/>
        </p:nvSpPr>
        <p:spPr>
          <a:xfrm>
            <a:off x="-1" y="661835"/>
            <a:ext cx="8587409" cy="865481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44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70510" algn="ctr">
              <a:lnSpc>
                <a:spcPct val="107000"/>
              </a:lnSpc>
              <a:spcAft>
                <a:spcPts val="0"/>
              </a:spcAft>
            </a:pPr>
            <a:r>
              <a:rPr lang="en-US" sz="3000" b="1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EJERCICIOS DE VERBOS </a:t>
            </a:r>
          </a:p>
          <a:p>
            <a:pPr marL="270510" algn="ctr">
              <a:lnSpc>
                <a:spcPct val="107000"/>
              </a:lnSpc>
              <a:spcAft>
                <a:spcPts val="0"/>
              </a:spcAft>
            </a:pPr>
            <a:r>
              <a:rPr lang="en-US" sz="3000" b="1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PRIMERA CONJUGACION - ARE</a:t>
            </a:r>
            <a:endParaRPr lang="es-CO" sz="3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B6D070-BE04-4604-9231-A2698F1C71C4}"/>
              </a:ext>
            </a:extLst>
          </p:cNvPr>
          <p:cNvSpPr/>
          <p:nvPr/>
        </p:nvSpPr>
        <p:spPr>
          <a:xfrm>
            <a:off x="4844568" y="15555920"/>
            <a:ext cx="19472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MODULO 1 | CIAO</a:t>
            </a:r>
            <a:endParaRPr lang="es-CO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5270270-DB8D-43B0-B31C-788FF6703DB2}"/>
              </a:ext>
            </a:extLst>
          </p:cNvPr>
          <p:cNvSpPr/>
          <p:nvPr/>
        </p:nvSpPr>
        <p:spPr>
          <a:xfrm>
            <a:off x="11000500" y="14664773"/>
            <a:ext cx="623137" cy="1591227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vert270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RICORDARE</a:t>
            </a:r>
            <a:endParaRPr lang="es-CO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384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121</TotalTime>
  <Words>146</Words>
  <Application>Microsoft Office PowerPoint</Application>
  <PresentationFormat>Custom</PresentationFormat>
  <Paragraphs>43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Federica Campo</dc:creator>
  <cp:lastModifiedBy>Federica Campo</cp:lastModifiedBy>
  <cp:revision>24</cp:revision>
  <dcterms:created xsi:type="dcterms:W3CDTF">2020-05-05T13:50:03Z</dcterms:created>
  <dcterms:modified xsi:type="dcterms:W3CDTF">2024-10-24T11:14:38Z</dcterms:modified>
</cp:coreProperties>
</file>