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58" r:id="rId5"/>
    <p:sldId id="260" r:id="rId6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CCA7"/>
    <a:srgbClr val="DAFA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33" d="100"/>
          <a:sy n="33" d="100"/>
        </p:scale>
        <p:origin x="128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564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637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807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834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58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415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928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ED8DF6C9-8C98-4567-A554-3E1A3D0A5F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94" y="3250330"/>
            <a:ext cx="10228358" cy="935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99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138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54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016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4D3BD-2674-4375-95B3-74763A536FA7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285001C4-BFE0-4C2D-AD70-3AD32374704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94" y="3250330"/>
            <a:ext cx="10228358" cy="935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362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amigaitaliana.it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miamigaitaliana.com/encontrar-trabajo-en-itali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101EF4-9E38-4EBC-BE1C-C0ED8E06D222}"/>
              </a:ext>
            </a:extLst>
          </p:cNvPr>
          <p:cNvSpPr txBox="1"/>
          <p:nvPr/>
        </p:nvSpPr>
        <p:spPr>
          <a:xfrm>
            <a:off x="804738" y="3051953"/>
            <a:ext cx="10296939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32CCA7"/>
                </a:solidFill>
              </a:rPr>
              <a:t>1. La tua vita </a:t>
            </a:r>
            <a:r>
              <a:rPr lang="it-IT" sz="2400" dirty="0">
                <a:solidFill>
                  <a:srgbClr val="32CCA7"/>
                </a:solidFill>
              </a:rPr>
              <a:t>(= Tu vida). </a:t>
            </a:r>
            <a:endParaRPr lang="es-CO" sz="2400" dirty="0">
              <a:solidFill>
                <a:srgbClr val="32CCA7"/>
              </a:solidFill>
            </a:endParaRPr>
          </a:p>
          <a:p>
            <a:r>
              <a:rPr lang="es-CO" sz="2400" dirty="0">
                <a:solidFill>
                  <a:srgbClr val="32CCA7"/>
                </a:solidFill>
              </a:rPr>
              <a:t>¿Qué cosas son importantes en el trabajo? Escribe estas características en orden de importancia para ti.</a:t>
            </a:r>
            <a:endParaRPr lang="it-IT" sz="2400" dirty="0">
              <a:solidFill>
                <a:srgbClr val="32CCA7"/>
              </a:solidFill>
            </a:endParaRPr>
          </a:p>
          <a:p>
            <a:r>
              <a:rPr lang="it-IT" sz="2400" dirty="0"/>
              <a:t> </a:t>
            </a:r>
          </a:p>
          <a:p>
            <a:endParaRPr lang="it-IT" sz="2400" dirty="0"/>
          </a:p>
          <a:p>
            <a:endParaRPr lang="it-IT" sz="2400" dirty="0"/>
          </a:p>
          <a:p>
            <a:endParaRPr lang="it-IT" sz="2400" dirty="0"/>
          </a:p>
          <a:p>
            <a:endParaRPr lang="it-IT" sz="2400" dirty="0"/>
          </a:p>
          <a:p>
            <a:endParaRPr lang="it-IT" sz="2400" dirty="0"/>
          </a:p>
          <a:p>
            <a:endParaRPr lang="it-IT" sz="2400" dirty="0"/>
          </a:p>
          <a:p>
            <a:r>
              <a:rPr lang="it-IT" sz="2400" dirty="0"/>
              <a:t>1. ___________________ 3. ___________________ 5. ___________________</a:t>
            </a:r>
          </a:p>
          <a:p>
            <a:endParaRPr lang="it-IT" sz="2400" dirty="0"/>
          </a:p>
          <a:p>
            <a:r>
              <a:rPr lang="it-IT" sz="2400" dirty="0"/>
              <a:t>2. ___________________ 4. ___________________ 6. ___________________</a:t>
            </a:r>
          </a:p>
          <a:p>
            <a:endParaRPr lang="it-IT" sz="2400" dirty="0"/>
          </a:p>
          <a:p>
            <a:r>
              <a:rPr lang="it-IT" sz="2400" dirty="0"/>
              <a:t> </a:t>
            </a:r>
          </a:p>
          <a:p>
            <a:endParaRPr lang="es-CO" sz="2400" dirty="0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50AE1AFD-94F5-423E-80B1-D13D58B0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738" y="15311400"/>
            <a:ext cx="4114800" cy="865481"/>
          </a:xfrm>
        </p:spPr>
        <p:txBody>
          <a:bodyPr/>
          <a:lstStyle/>
          <a:p>
            <a:pPr algn="l"/>
            <a:r>
              <a:rPr lang="en-US" dirty="0"/>
              <a:t>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35B97A5-9BF2-4041-8A20-0BF7913A886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946" y="521430"/>
            <a:ext cx="1177123" cy="114371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319C7F0-BF55-4FB1-8F94-477564B3455D}"/>
              </a:ext>
            </a:extLst>
          </p:cNvPr>
          <p:cNvSpPr/>
          <p:nvPr/>
        </p:nvSpPr>
        <p:spPr>
          <a:xfrm>
            <a:off x="-1" y="661835"/>
            <a:ext cx="8587409" cy="865481"/>
          </a:xfrm>
          <a:prstGeom prst="rect">
            <a:avLst/>
          </a:prstGeom>
          <a:solidFill>
            <a:srgbClr val="32CCA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44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510" algn="ctr">
              <a:lnSpc>
                <a:spcPct val="107000"/>
              </a:lnSpc>
              <a:spcAft>
                <a:spcPts val="0"/>
              </a:spcAft>
            </a:pPr>
            <a:r>
              <a:rPr lang="en-US" sz="3000" b="1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EJERCICIOS PARA PROFESIONES Y ENTREVISTAS</a:t>
            </a:r>
            <a:endParaRPr lang="es-CO" sz="3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C0C315-5949-4122-A4CA-404ACE3C51A6}"/>
              </a:ext>
            </a:extLst>
          </p:cNvPr>
          <p:cNvSpPr/>
          <p:nvPr/>
        </p:nvSpPr>
        <p:spPr>
          <a:xfrm>
            <a:off x="4844568" y="15555920"/>
            <a:ext cx="2339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MODULO 3 | COSA FAI</a:t>
            </a:r>
            <a:endParaRPr lang="es-CO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EAEF9E5-54A6-49F1-A2C1-08456438AC2F}"/>
              </a:ext>
            </a:extLst>
          </p:cNvPr>
          <p:cNvSpPr/>
          <p:nvPr/>
        </p:nvSpPr>
        <p:spPr>
          <a:xfrm>
            <a:off x="11000500" y="14664773"/>
            <a:ext cx="623137" cy="1591227"/>
          </a:xfrm>
          <a:prstGeom prst="roundRect">
            <a:avLst/>
          </a:prstGeom>
          <a:solidFill>
            <a:srgbClr val="32CC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270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IMPARARE</a:t>
            </a:r>
            <a:endParaRPr lang="es-CO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887E86-8FB9-4463-854B-ADE14713EAE7}"/>
              </a:ext>
            </a:extLst>
          </p:cNvPr>
          <p:cNvSpPr/>
          <p:nvPr/>
        </p:nvSpPr>
        <p:spPr>
          <a:xfrm>
            <a:off x="399622" y="4705783"/>
            <a:ext cx="1799567" cy="1567696"/>
          </a:xfrm>
          <a:prstGeom prst="rect">
            <a:avLst/>
          </a:prstGeom>
          <a:solidFill>
            <a:srgbClr val="32CC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/>
              <a:t>COLLEGHI SIMPATICI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9ED890-6D62-49FF-BED2-3E28B506AB62}"/>
              </a:ext>
            </a:extLst>
          </p:cNvPr>
          <p:cNvSpPr/>
          <p:nvPr/>
        </p:nvSpPr>
        <p:spPr>
          <a:xfrm>
            <a:off x="2334523" y="4705783"/>
            <a:ext cx="1799567" cy="1567696"/>
          </a:xfrm>
          <a:prstGeom prst="rect">
            <a:avLst/>
          </a:prstGeom>
          <a:solidFill>
            <a:srgbClr val="32CC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/>
              <a:t>STIPENDIO BUONO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30AC6D-0C7E-47D4-B7D6-82415992847F}"/>
              </a:ext>
            </a:extLst>
          </p:cNvPr>
          <p:cNvSpPr/>
          <p:nvPr/>
        </p:nvSpPr>
        <p:spPr>
          <a:xfrm>
            <a:off x="4269424" y="4705783"/>
            <a:ext cx="1799567" cy="1567696"/>
          </a:xfrm>
          <a:prstGeom prst="rect">
            <a:avLst/>
          </a:prstGeom>
          <a:solidFill>
            <a:srgbClr val="32CC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/>
              <a:t>ORARIO BUONO</a:t>
            </a:r>
            <a:r>
              <a:rPr lang="it-IT" sz="2400" dirty="0"/>
              <a:t> </a:t>
            </a:r>
            <a:endParaRPr lang="es-CO" sz="24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0630E0-3FE7-4D44-928E-BD50449577DC}"/>
              </a:ext>
            </a:extLst>
          </p:cNvPr>
          <p:cNvSpPr/>
          <p:nvPr/>
        </p:nvSpPr>
        <p:spPr>
          <a:xfrm>
            <a:off x="6204325" y="4705783"/>
            <a:ext cx="1799567" cy="1567696"/>
          </a:xfrm>
          <a:prstGeom prst="rect">
            <a:avLst/>
          </a:prstGeom>
          <a:solidFill>
            <a:srgbClr val="32CC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/>
              <a:t>VICINANZA DA CASA</a:t>
            </a:r>
            <a:r>
              <a:rPr lang="it-IT" sz="2400" dirty="0"/>
              <a:t> </a:t>
            </a:r>
            <a:endParaRPr lang="es-CO" sz="2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B47F20-B19B-45C5-9BD4-15CE0720EE5C}"/>
              </a:ext>
            </a:extLst>
          </p:cNvPr>
          <p:cNvSpPr/>
          <p:nvPr/>
        </p:nvSpPr>
        <p:spPr>
          <a:xfrm>
            <a:off x="8139226" y="4705783"/>
            <a:ext cx="1799567" cy="1567696"/>
          </a:xfrm>
          <a:prstGeom prst="rect">
            <a:avLst/>
          </a:prstGeom>
          <a:solidFill>
            <a:srgbClr val="32CC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/>
              <a:t>LAVORO IN-</a:t>
            </a:r>
          </a:p>
          <a:p>
            <a:pPr algn="ctr"/>
            <a:r>
              <a:rPr lang="it-IT" sz="2400" b="1" dirty="0"/>
              <a:t>TERESSANTE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C5F9B1-2DE2-4336-A75F-2984BCEBDF08}"/>
              </a:ext>
            </a:extLst>
          </p:cNvPr>
          <p:cNvSpPr/>
          <p:nvPr/>
        </p:nvSpPr>
        <p:spPr>
          <a:xfrm>
            <a:off x="10082363" y="4705783"/>
            <a:ext cx="1799567" cy="1567696"/>
          </a:xfrm>
          <a:prstGeom prst="rect">
            <a:avLst/>
          </a:prstGeom>
          <a:solidFill>
            <a:srgbClr val="32CC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/>
              <a:t>MENSA AZIENDALE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D647D5-4B8A-45AB-AB99-742B1B78CB8F}"/>
              </a:ext>
            </a:extLst>
          </p:cNvPr>
          <p:cNvSpPr/>
          <p:nvPr/>
        </p:nvSpPr>
        <p:spPr>
          <a:xfrm>
            <a:off x="804738" y="8852451"/>
            <a:ext cx="101957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>
                <a:solidFill>
                  <a:srgbClr val="32CCA7"/>
                </a:solidFill>
              </a:rPr>
              <a:t>2. Conecta las ofertas de trabajo con las personas.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346B23-FD09-4201-A397-0C8C67AA1AA3}"/>
              </a:ext>
            </a:extLst>
          </p:cNvPr>
          <p:cNvSpPr txBox="1"/>
          <p:nvPr/>
        </p:nvSpPr>
        <p:spPr>
          <a:xfrm>
            <a:off x="898447" y="9558636"/>
            <a:ext cx="1041362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LcPeriod"/>
            </a:pPr>
            <a:r>
              <a:rPr lang="it-IT" sz="2400" dirty="0"/>
              <a:t>Impresa di pulizie cerca personale automunito per turni serali.</a:t>
            </a:r>
          </a:p>
          <a:p>
            <a:pPr marL="457200" indent="-457200">
              <a:buAutoNum type="alphaLcPeriod"/>
            </a:pPr>
            <a:r>
              <a:rPr lang="it-IT" sz="2400" dirty="0"/>
              <a:t>Ciao, siamo un gruppo di giovani musicisti e cerchiamo un cantante con esperienza. Se vuoi unirti a noi, chiamaci!</a:t>
            </a:r>
          </a:p>
          <a:p>
            <a:pPr marL="457200" indent="-457200">
              <a:buAutoNum type="alphaLcPeriod"/>
            </a:pPr>
            <a:r>
              <a:rPr lang="it-IT" sz="2400" dirty="0"/>
              <a:t>Scuola Pasticcieri: 70 ore di corso, 30 di lezione e 40 di tirocinio presso pasticcerie. Iscriviti subito!</a:t>
            </a:r>
          </a:p>
          <a:p>
            <a:pPr marL="457200" indent="-457200">
              <a:buAutoNum type="alphaLcPeriod"/>
            </a:pPr>
            <a:r>
              <a:rPr lang="es-CO" sz="2400" dirty="0"/>
              <a:t>Cerco una persona con cui </a:t>
            </a:r>
            <a:r>
              <a:rPr lang="es-CO" sz="2400" dirty="0" err="1"/>
              <a:t>fare</a:t>
            </a:r>
            <a:r>
              <a:rPr lang="es-CO" sz="2400" dirty="0"/>
              <a:t> </a:t>
            </a:r>
            <a:r>
              <a:rPr lang="es-CO" sz="2400" dirty="0" err="1"/>
              <a:t>conversazione</a:t>
            </a:r>
            <a:r>
              <a:rPr lang="es-CO" sz="2400" dirty="0"/>
              <a:t> in italiano. In cambio </a:t>
            </a:r>
            <a:r>
              <a:rPr lang="es-CO" sz="2400" dirty="0" err="1"/>
              <a:t>offro</a:t>
            </a:r>
            <a:r>
              <a:rPr lang="es-CO" sz="2400" dirty="0"/>
              <a:t> </a:t>
            </a:r>
            <a:r>
              <a:rPr lang="es-CO" sz="2400" dirty="0" err="1"/>
              <a:t>lezioni</a:t>
            </a:r>
            <a:r>
              <a:rPr lang="es-CO" sz="2400" dirty="0"/>
              <a:t> di </a:t>
            </a:r>
            <a:r>
              <a:rPr lang="es-CO" sz="2400" dirty="0" err="1"/>
              <a:t>spagnolo</a:t>
            </a:r>
            <a:r>
              <a:rPr lang="es-CO" sz="2400" dirty="0"/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EB0C29-04A6-48E7-8AE5-D3630FB044A6}"/>
              </a:ext>
            </a:extLst>
          </p:cNvPr>
          <p:cNvSpPr txBox="1"/>
          <p:nvPr/>
        </p:nvSpPr>
        <p:spPr>
          <a:xfrm>
            <a:off x="984106" y="12626239"/>
            <a:ext cx="21952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1</a:t>
            </a:r>
            <a:r>
              <a:rPr lang="it-IT" dirty="0"/>
              <a:t>. Luca: 19 anni.</a:t>
            </a:r>
            <a:br>
              <a:rPr lang="it-IT" dirty="0"/>
            </a:br>
            <a:r>
              <a:rPr lang="it-IT" dirty="0"/>
              <a:t>Ha appena terminato</a:t>
            </a:r>
            <a:br>
              <a:rPr lang="it-IT" dirty="0"/>
            </a:br>
            <a:r>
              <a:rPr lang="it-IT" dirty="0"/>
              <a:t>un corso da cuoco ma il suo sogno è diventare un esperto pasticciere.</a:t>
            </a:r>
          </a:p>
          <a:p>
            <a:endParaRPr lang="es-CO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298369D-EB23-49E0-BFFF-486F8E061FF3}"/>
              </a:ext>
            </a:extLst>
          </p:cNvPr>
          <p:cNvSpPr txBox="1"/>
          <p:nvPr/>
        </p:nvSpPr>
        <p:spPr>
          <a:xfrm>
            <a:off x="6296382" y="12588134"/>
            <a:ext cx="21534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3. </a:t>
            </a:r>
            <a:r>
              <a:rPr lang="it-IT" dirty="0"/>
              <a:t>Juan: 30 anni.</a:t>
            </a:r>
            <a:br>
              <a:rPr lang="it-IT" dirty="0"/>
            </a:br>
            <a:r>
              <a:rPr lang="it-IT" dirty="0"/>
              <a:t>In Colombia era un insegnante di spagnolo. Abita a Parigi ma vuole andare a vivere a Torino. Non conosce l’italiano.</a:t>
            </a:r>
            <a:endParaRPr lang="es-CO" dirty="0"/>
          </a:p>
          <a:p>
            <a:endParaRPr lang="it-IT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16EDB92-33A2-4856-87FC-B019250AB3ED}"/>
              </a:ext>
            </a:extLst>
          </p:cNvPr>
          <p:cNvSpPr txBox="1"/>
          <p:nvPr/>
        </p:nvSpPr>
        <p:spPr>
          <a:xfrm>
            <a:off x="3703930" y="12654557"/>
            <a:ext cx="20679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2. </a:t>
            </a:r>
            <a:r>
              <a:rPr lang="it-IT" dirty="0"/>
              <a:t>Anila: 24 anni.</a:t>
            </a:r>
            <a:br>
              <a:rPr lang="it-IT" dirty="0"/>
            </a:br>
            <a:r>
              <a:rPr lang="it-IT" dirty="0"/>
              <a:t>Ha la macchina. È disponibile a lavorare di sera. </a:t>
            </a:r>
            <a:endParaRPr lang="es-CO" dirty="0"/>
          </a:p>
          <a:p>
            <a:endParaRPr lang="it-IT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03F63B-6E66-4068-A8EF-FC818C591EA7}"/>
              </a:ext>
            </a:extLst>
          </p:cNvPr>
          <p:cNvSpPr txBox="1"/>
          <p:nvPr/>
        </p:nvSpPr>
        <p:spPr>
          <a:xfrm>
            <a:off x="8755027" y="12626239"/>
            <a:ext cx="21952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4. </a:t>
            </a:r>
            <a:r>
              <a:rPr lang="it-IT" dirty="0"/>
              <a:t>Marco: 26 anni. </a:t>
            </a:r>
            <a:br>
              <a:rPr lang="it-IT" dirty="0"/>
            </a:br>
            <a:r>
              <a:rPr lang="it-IT" dirty="0"/>
              <a:t>È diplomato al conservatorio in pianoforte e sa cantare molto bene.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7653B8-887C-4652-8176-6BAC3254ACF4}"/>
              </a:ext>
            </a:extLst>
          </p:cNvPr>
          <p:cNvSpPr/>
          <p:nvPr/>
        </p:nvSpPr>
        <p:spPr>
          <a:xfrm>
            <a:off x="984106" y="12577876"/>
            <a:ext cx="2195274" cy="2276218"/>
          </a:xfrm>
          <a:prstGeom prst="rect">
            <a:avLst/>
          </a:prstGeom>
          <a:noFill/>
          <a:ln>
            <a:solidFill>
              <a:srgbClr val="32CC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3B3240A-4184-4E9A-A342-AFA9B806CCB1}"/>
              </a:ext>
            </a:extLst>
          </p:cNvPr>
          <p:cNvSpPr/>
          <p:nvPr/>
        </p:nvSpPr>
        <p:spPr>
          <a:xfrm>
            <a:off x="3640244" y="12577876"/>
            <a:ext cx="2195274" cy="2276218"/>
          </a:xfrm>
          <a:prstGeom prst="rect">
            <a:avLst/>
          </a:prstGeom>
          <a:noFill/>
          <a:ln>
            <a:solidFill>
              <a:srgbClr val="32CC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AA8674D-E6C6-43C9-8C5D-9815FF761F71}"/>
              </a:ext>
            </a:extLst>
          </p:cNvPr>
          <p:cNvSpPr/>
          <p:nvPr/>
        </p:nvSpPr>
        <p:spPr>
          <a:xfrm>
            <a:off x="6254524" y="12577876"/>
            <a:ext cx="2195274" cy="2276218"/>
          </a:xfrm>
          <a:prstGeom prst="rect">
            <a:avLst/>
          </a:prstGeom>
          <a:noFill/>
          <a:ln>
            <a:solidFill>
              <a:srgbClr val="32CC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51803F5-30B4-453F-949F-55250A803FCA}"/>
              </a:ext>
            </a:extLst>
          </p:cNvPr>
          <p:cNvSpPr/>
          <p:nvPr/>
        </p:nvSpPr>
        <p:spPr>
          <a:xfrm>
            <a:off x="8755027" y="12577876"/>
            <a:ext cx="2195274" cy="2276218"/>
          </a:xfrm>
          <a:prstGeom prst="rect">
            <a:avLst/>
          </a:prstGeom>
          <a:noFill/>
          <a:ln>
            <a:solidFill>
              <a:srgbClr val="32CC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6384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093255-DA20-476A-85F1-489E015CB9CA}"/>
              </a:ext>
            </a:extLst>
          </p:cNvPr>
          <p:cNvSpPr txBox="1"/>
          <p:nvPr/>
        </p:nvSpPr>
        <p:spPr>
          <a:xfrm>
            <a:off x="1124254" y="1853810"/>
            <a:ext cx="90106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rgbClr val="32CCA7"/>
                </a:solidFill>
              </a:rPr>
              <a:t>3. </a:t>
            </a:r>
            <a:r>
              <a:rPr lang="es-CO" sz="2400" dirty="0">
                <a:solidFill>
                  <a:srgbClr val="32CCA7"/>
                </a:solidFill>
              </a:rPr>
              <a:t>El currículum vitae (CV) es un documento que explica el camino de estudio y trabajo de una persona. Este es el CV de Paola. Lea y vincule la información a las preguntas como en el ejemplo. </a:t>
            </a:r>
            <a:br>
              <a:rPr lang="es-CO" sz="2400" dirty="0">
                <a:solidFill>
                  <a:srgbClr val="32CCA7"/>
                </a:solidFill>
              </a:rPr>
            </a:br>
            <a:endParaRPr lang="it-IT" sz="2400" dirty="0">
              <a:solidFill>
                <a:srgbClr val="32CCA7"/>
              </a:solidFill>
            </a:endParaRPr>
          </a:p>
          <a:p>
            <a:endParaRPr lang="it-IT" sz="2400" dirty="0"/>
          </a:p>
          <a:p>
            <a:pPr marL="457200" indent="-457200">
              <a:buFontTx/>
              <a:buChar char="-"/>
            </a:pPr>
            <a:endParaRPr lang="it-IT" sz="2400" dirty="0"/>
          </a:p>
          <a:p>
            <a:pPr marL="457200" indent="-457200">
              <a:buFontTx/>
              <a:buChar char="-"/>
            </a:pPr>
            <a:endParaRPr lang="it-IT" sz="2400" dirty="0"/>
          </a:p>
          <a:p>
            <a:endParaRPr lang="it-IT" sz="2400" dirty="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7B3164A3-139F-45C3-AAE9-4CA7E44E0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738" y="15311400"/>
            <a:ext cx="4114800" cy="865481"/>
          </a:xfrm>
        </p:spPr>
        <p:txBody>
          <a:bodyPr/>
          <a:lstStyle/>
          <a:p>
            <a:pPr algn="l"/>
            <a:r>
              <a:rPr lang="en-US" dirty="0"/>
              <a:t>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046B96-7535-4743-BA14-FE8EF01675C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946" y="521430"/>
            <a:ext cx="1177123" cy="114371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EA05437-BB20-4E5F-AD9F-451060732A78}"/>
              </a:ext>
            </a:extLst>
          </p:cNvPr>
          <p:cNvSpPr/>
          <p:nvPr/>
        </p:nvSpPr>
        <p:spPr>
          <a:xfrm>
            <a:off x="11000500" y="14664773"/>
            <a:ext cx="623137" cy="1591227"/>
          </a:xfrm>
          <a:prstGeom prst="roundRect">
            <a:avLst/>
          </a:prstGeom>
          <a:solidFill>
            <a:srgbClr val="32CC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270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IMPARARE</a:t>
            </a:r>
            <a:endParaRPr lang="es-CO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5012D8B-B927-46AB-9AA4-3B02FC86EDC7}"/>
              </a:ext>
            </a:extLst>
          </p:cNvPr>
          <p:cNvSpPr/>
          <p:nvPr/>
        </p:nvSpPr>
        <p:spPr>
          <a:xfrm>
            <a:off x="4844568" y="15555920"/>
            <a:ext cx="2339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MODULO 3 | COSA FAI</a:t>
            </a:r>
            <a:endParaRPr lang="es-CO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85E5198E-F952-4943-96E8-8604CDFCD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544" y="3306603"/>
            <a:ext cx="9581984" cy="11882537"/>
          </a:xfrm>
          <a:prstGeom prst="rect">
            <a:avLst/>
          </a:prstGeom>
          <a:ln>
            <a:solidFill>
              <a:srgbClr val="32CCA7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A18AC8F-E0A6-4485-A5AF-59CA5C07F395}"/>
              </a:ext>
            </a:extLst>
          </p:cNvPr>
          <p:cNvSpPr txBox="1"/>
          <p:nvPr/>
        </p:nvSpPr>
        <p:spPr>
          <a:xfrm>
            <a:off x="9975190" y="3535680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1/2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3935716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7B3164A3-139F-45C3-AAE9-4CA7E44E0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738" y="15311400"/>
            <a:ext cx="4114800" cy="865481"/>
          </a:xfrm>
        </p:spPr>
        <p:txBody>
          <a:bodyPr/>
          <a:lstStyle/>
          <a:p>
            <a:pPr algn="l"/>
            <a:r>
              <a:rPr lang="en-US" dirty="0"/>
              <a:t>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046B96-7535-4743-BA14-FE8EF01675C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946" y="521430"/>
            <a:ext cx="1177123" cy="114371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EA05437-BB20-4E5F-AD9F-451060732A78}"/>
              </a:ext>
            </a:extLst>
          </p:cNvPr>
          <p:cNvSpPr/>
          <p:nvPr/>
        </p:nvSpPr>
        <p:spPr>
          <a:xfrm>
            <a:off x="11000500" y="14664773"/>
            <a:ext cx="623137" cy="1591227"/>
          </a:xfrm>
          <a:prstGeom prst="roundRect">
            <a:avLst/>
          </a:prstGeom>
          <a:solidFill>
            <a:srgbClr val="32CC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270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IMPARARE</a:t>
            </a:r>
            <a:endParaRPr lang="es-CO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5012D8B-B927-46AB-9AA4-3B02FC86EDC7}"/>
              </a:ext>
            </a:extLst>
          </p:cNvPr>
          <p:cNvSpPr/>
          <p:nvPr/>
        </p:nvSpPr>
        <p:spPr>
          <a:xfrm>
            <a:off x="4844568" y="15555920"/>
            <a:ext cx="2339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MODULO 3 | COSA FAI</a:t>
            </a:r>
            <a:endParaRPr lang="es-CO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173566-8484-463A-B772-5E926FA44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985" y="1890564"/>
            <a:ext cx="9852243" cy="6087804"/>
          </a:xfrm>
          <a:prstGeom prst="rect">
            <a:avLst/>
          </a:prstGeom>
          <a:ln>
            <a:solidFill>
              <a:srgbClr val="32CCA7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DFDFC4-EB9D-4C66-92EE-922196A779C6}"/>
              </a:ext>
            </a:extLst>
          </p:cNvPr>
          <p:cNvSpPr txBox="1"/>
          <p:nvPr/>
        </p:nvSpPr>
        <p:spPr>
          <a:xfrm>
            <a:off x="9761830" y="2026920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2/2</a:t>
            </a:r>
            <a:endParaRPr lang="es-CO" b="1" dirty="0"/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05CCEA30-08FB-4E86-93B7-6A38EF82DC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597972"/>
              </p:ext>
            </p:extLst>
          </p:nvPr>
        </p:nvGraphicFramePr>
        <p:xfrm>
          <a:off x="960984" y="9428420"/>
          <a:ext cx="9852244" cy="38404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926122">
                  <a:extLst>
                    <a:ext uri="{9D8B030D-6E8A-4147-A177-3AD203B41FA5}">
                      <a16:colId xmlns:a16="http://schemas.microsoft.com/office/drawing/2014/main" val="1662182888"/>
                    </a:ext>
                  </a:extLst>
                </a:gridCol>
                <a:gridCol w="4926122">
                  <a:extLst>
                    <a:ext uri="{9D8B030D-6E8A-4147-A177-3AD203B41FA5}">
                      <a16:colId xmlns:a16="http://schemas.microsoft.com/office/drawing/2014/main" val="227422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INFORMACION</a:t>
                      </a:r>
                      <a:endParaRPr lang="es-CO" dirty="0"/>
                    </a:p>
                  </a:txBody>
                  <a:tcPr>
                    <a:solidFill>
                      <a:srgbClr val="32CCA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PREGUNTAS</a:t>
                      </a:r>
                      <a:endParaRPr lang="es-CO" dirty="0"/>
                    </a:p>
                  </a:txBody>
                  <a:tcPr>
                    <a:solidFill>
                      <a:srgbClr val="32CC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213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/>
                        <a:t>1. INFORMAZIONI PERSONALI</a:t>
                      </a:r>
                      <a:endParaRPr lang="es-CO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Que idiomas conosces? Como son tus habilidades de comunicacion, de gestion, digitales, etc?</a:t>
                      </a:r>
                      <a:endParaRPr lang="es-CO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760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/>
                        <a:t>2. OCCUPAZIONE DESIDERATA</a:t>
                      </a:r>
                      <a:endParaRPr lang="es-CO" b="1" dirty="0"/>
                    </a:p>
                  </a:txBody>
                  <a:tcPr>
                    <a:solidFill>
                      <a:srgbClr val="DAFA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Como te llamas? Donde vives? Donde naciste?</a:t>
                      </a:r>
                      <a:endParaRPr lang="es-CO" dirty="0"/>
                    </a:p>
                  </a:txBody>
                  <a:tcPr>
                    <a:solidFill>
                      <a:srgbClr val="DAFA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356091"/>
                  </a:ext>
                </a:extLst>
              </a:tr>
              <a:tr h="427268">
                <a:tc>
                  <a:txBody>
                    <a:bodyPr/>
                    <a:lstStyle/>
                    <a:p>
                      <a:r>
                        <a:rPr lang="it-IT" b="1" dirty="0"/>
                        <a:t>3. ESPERIENZA PROFESSIONALE</a:t>
                      </a:r>
                      <a:endParaRPr lang="es-CO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 qué escuelas asististe?</a:t>
                      </a:r>
                      <a:endParaRPr lang="es-CO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9875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1219170" rtl="0" eaLnBrk="1" latinLnBrk="0" hangingPunct="1"/>
                      <a:r>
                        <a:rPr lang="it-IT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 ISTRUZIONE E FORMAZIONE</a:t>
                      </a:r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AFA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19170" rtl="0" eaLnBrk="1" latinLnBrk="0" hangingPunct="1"/>
                      <a:r>
                        <a:rPr lang="it-IT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Que trabajo buscas?</a:t>
                      </a:r>
                      <a:endParaRPr lang="es-CO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AFA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814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/>
                        <a:t>5. COMPETENZE PERSONALI</a:t>
                      </a:r>
                      <a:endParaRPr lang="es-CO" b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O" dirty="0"/>
                        <a:t>Qué trabajos hiciste y estás haciendo?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6908523"/>
                  </a:ext>
                </a:extLst>
              </a:tr>
            </a:tbl>
          </a:graphicData>
        </a:graphic>
      </p:graphicFrame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9971B1E-7210-4F37-A156-CD1E7C2F3788}"/>
              </a:ext>
            </a:extLst>
          </p:cNvPr>
          <p:cNvCxnSpPr/>
          <p:nvPr/>
        </p:nvCxnSpPr>
        <p:spPr>
          <a:xfrm>
            <a:off x="4919538" y="10404328"/>
            <a:ext cx="886902" cy="944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3123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093255-DA20-476A-85F1-489E015CB9CA}"/>
              </a:ext>
            </a:extLst>
          </p:cNvPr>
          <p:cNvSpPr txBox="1"/>
          <p:nvPr/>
        </p:nvSpPr>
        <p:spPr>
          <a:xfrm>
            <a:off x="1124254" y="1853810"/>
            <a:ext cx="90106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rgbClr val="32CCA7"/>
                </a:solidFill>
              </a:rPr>
              <a:t>Ahora escribe tu CV.</a:t>
            </a:r>
            <a:br>
              <a:rPr lang="es-CO" sz="2400" dirty="0">
                <a:solidFill>
                  <a:srgbClr val="32CCA7"/>
                </a:solidFill>
              </a:rPr>
            </a:br>
            <a:endParaRPr lang="it-IT" sz="2400" dirty="0">
              <a:solidFill>
                <a:srgbClr val="32CCA7"/>
              </a:solidFill>
            </a:endParaRPr>
          </a:p>
          <a:p>
            <a:endParaRPr lang="it-IT" sz="2400" dirty="0"/>
          </a:p>
          <a:p>
            <a:pPr marL="457200" indent="-457200">
              <a:buFontTx/>
              <a:buChar char="-"/>
            </a:pPr>
            <a:endParaRPr lang="it-IT" sz="2400" dirty="0"/>
          </a:p>
          <a:p>
            <a:pPr marL="457200" indent="-457200">
              <a:buFontTx/>
              <a:buChar char="-"/>
            </a:pPr>
            <a:endParaRPr lang="it-IT" sz="2400" dirty="0"/>
          </a:p>
          <a:p>
            <a:endParaRPr lang="it-IT" sz="2400" dirty="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7B3164A3-139F-45C3-AAE9-4CA7E44E0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738" y="15311400"/>
            <a:ext cx="4114800" cy="865481"/>
          </a:xfrm>
        </p:spPr>
        <p:txBody>
          <a:bodyPr/>
          <a:lstStyle/>
          <a:p>
            <a:pPr algn="l"/>
            <a:r>
              <a:rPr lang="en-US" dirty="0"/>
              <a:t>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046B96-7535-4743-BA14-FE8EF01675C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946" y="521430"/>
            <a:ext cx="1177123" cy="114371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EA05437-BB20-4E5F-AD9F-451060732A78}"/>
              </a:ext>
            </a:extLst>
          </p:cNvPr>
          <p:cNvSpPr/>
          <p:nvPr/>
        </p:nvSpPr>
        <p:spPr>
          <a:xfrm>
            <a:off x="11000500" y="14664773"/>
            <a:ext cx="623137" cy="1591227"/>
          </a:xfrm>
          <a:prstGeom prst="roundRect">
            <a:avLst/>
          </a:prstGeom>
          <a:solidFill>
            <a:srgbClr val="32CC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270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IMPARARE</a:t>
            </a:r>
            <a:endParaRPr lang="es-CO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5012D8B-B927-46AB-9AA4-3B02FC86EDC7}"/>
              </a:ext>
            </a:extLst>
          </p:cNvPr>
          <p:cNvSpPr/>
          <p:nvPr/>
        </p:nvSpPr>
        <p:spPr>
          <a:xfrm>
            <a:off x="4844568" y="15555920"/>
            <a:ext cx="2339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MODULO 3 | COSA FAI</a:t>
            </a:r>
            <a:endParaRPr lang="es-CO" dirty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B51DB2AA-5A27-470F-8752-31D9B6D83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254" y="2656813"/>
            <a:ext cx="9581984" cy="11882537"/>
          </a:xfrm>
          <a:prstGeom prst="rect">
            <a:avLst/>
          </a:prstGeom>
          <a:ln>
            <a:solidFill>
              <a:srgbClr val="32CCA7"/>
            </a:solidFill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E62C4259-7CD3-4834-849B-D6FAA386861C}"/>
              </a:ext>
            </a:extLst>
          </p:cNvPr>
          <p:cNvSpPr/>
          <p:nvPr/>
        </p:nvSpPr>
        <p:spPr>
          <a:xfrm>
            <a:off x="3954550" y="3937450"/>
            <a:ext cx="6370320" cy="2087880"/>
          </a:xfrm>
          <a:prstGeom prst="rect">
            <a:avLst/>
          </a:prstGeom>
          <a:solidFill>
            <a:schemeClr val="bg1"/>
          </a:solidFill>
          <a:ln>
            <a:solidFill>
              <a:srgbClr val="32CC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2D0C1FC-58D6-4C53-BD06-C1D64C24F5CD}"/>
              </a:ext>
            </a:extLst>
          </p:cNvPr>
          <p:cNvSpPr/>
          <p:nvPr/>
        </p:nvSpPr>
        <p:spPr>
          <a:xfrm>
            <a:off x="3954550" y="6147590"/>
            <a:ext cx="6370320" cy="426380"/>
          </a:xfrm>
          <a:prstGeom prst="rect">
            <a:avLst/>
          </a:prstGeom>
          <a:solidFill>
            <a:schemeClr val="bg1"/>
          </a:solidFill>
          <a:ln>
            <a:solidFill>
              <a:srgbClr val="32CC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D3FFB78-55F9-467C-9BA2-93CD3E8167C8}"/>
              </a:ext>
            </a:extLst>
          </p:cNvPr>
          <p:cNvSpPr/>
          <p:nvPr/>
        </p:nvSpPr>
        <p:spPr>
          <a:xfrm>
            <a:off x="3954550" y="7238793"/>
            <a:ext cx="6370320" cy="3352758"/>
          </a:xfrm>
          <a:prstGeom prst="rect">
            <a:avLst/>
          </a:prstGeom>
          <a:solidFill>
            <a:schemeClr val="bg1"/>
          </a:solidFill>
          <a:ln>
            <a:solidFill>
              <a:srgbClr val="32CC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C148CC9-664C-4706-B3CE-C67412B7E2D7}"/>
              </a:ext>
            </a:extLst>
          </p:cNvPr>
          <p:cNvSpPr/>
          <p:nvPr/>
        </p:nvSpPr>
        <p:spPr>
          <a:xfrm>
            <a:off x="3924070" y="10991268"/>
            <a:ext cx="6400800" cy="1308340"/>
          </a:xfrm>
          <a:prstGeom prst="rect">
            <a:avLst/>
          </a:prstGeom>
          <a:solidFill>
            <a:schemeClr val="bg1"/>
          </a:solidFill>
          <a:ln>
            <a:solidFill>
              <a:srgbClr val="32CC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0E4C9B1-FF8F-4E9A-A067-AEA21A32317F}"/>
              </a:ext>
            </a:extLst>
          </p:cNvPr>
          <p:cNvSpPr/>
          <p:nvPr/>
        </p:nvSpPr>
        <p:spPr>
          <a:xfrm>
            <a:off x="2350425" y="10991267"/>
            <a:ext cx="1417320" cy="1308340"/>
          </a:xfrm>
          <a:prstGeom prst="rect">
            <a:avLst/>
          </a:prstGeom>
          <a:solidFill>
            <a:schemeClr val="bg1"/>
          </a:solidFill>
          <a:ln>
            <a:solidFill>
              <a:srgbClr val="32CC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6B324A6-D442-48B9-B861-7818F709691E}"/>
              </a:ext>
            </a:extLst>
          </p:cNvPr>
          <p:cNvSpPr/>
          <p:nvPr/>
        </p:nvSpPr>
        <p:spPr>
          <a:xfrm>
            <a:off x="3939310" y="12779364"/>
            <a:ext cx="6400800" cy="426380"/>
          </a:xfrm>
          <a:prstGeom prst="rect">
            <a:avLst/>
          </a:prstGeom>
          <a:solidFill>
            <a:schemeClr val="bg1"/>
          </a:solidFill>
          <a:ln>
            <a:solidFill>
              <a:srgbClr val="32CC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560565E-8825-4269-B4D7-5A4C4CDA3405}"/>
              </a:ext>
            </a:extLst>
          </p:cNvPr>
          <p:cNvSpPr/>
          <p:nvPr/>
        </p:nvSpPr>
        <p:spPr>
          <a:xfrm>
            <a:off x="2350425" y="13687874"/>
            <a:ext cx="1573645" cy="490856"/>
          </a:xfrm>
          <a:prstGeom prst="rect">
            <a:avLst/>
          </a:prstGeom>
          <a:solidFill>
            <a:schemeClr val="bg1"/>
          </a:solidFill>
          <a:ln>
            <a:solidFill>
              <a:srgbClr val="32CC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6111BFE-E727-4F3F-BB76-5B284CDA9C69}"/>
              </a:ext>
            </a:extLst>
          </p:cNvPr>
          <p:cNvSpPr/>
          <p:nvPr/>
        </p:nvSpPr>
        <p:spPr>
          <a:xfrm>
            <a:off x="4033425" y="13941065"/>
            <a:ext cx="6306685" cy="237665"/>
          </a:xfrm>
          <a:prstGeom prst="rect">
            <a:avLst/>
          </a:prstGeom>
          <a:solidFill>
            <a:schemeClr val="bg1"/>
          </a:solidFill>
          <a:ln>
            <a:solidFill>
              <a:srgbClr val="32CC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AD7CBA5-29D8-4F54-889D-FF4017DA632A}"/>
              </a:ext>
            </a:extLst>
          </p:cNvPr>
          <p:cNvSpPr txBox="1"/>
          <p:nvPr/>
        </p:nvSpPr>
        <p:spPr>
          <a:xfrm>
            <a:off x="10023973" y="2887619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1/2</a:t>
            </a:r>
            <a:endParaRPr lang="es-CO" b="1" dirty="0"/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66A3D01A-0ED1-468B-9C4D-02CA0E17E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4725" cy="92075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4143571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093255-DA20-476A-85F1-489E015CB9CA}"/>
              </a:ext>
            </a:extLst>
          </p:cNvPr>
          <p:cNvSpPr txBox="1"/>
          <p:nvPr/>
        </p:nvSpPr>
        <p:spPr>
          <a:xfrm>
            <a:off x="1124254" y="1853810"/>
            <a:ext cx="90106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rgbClr val="32CCA7"/>
                </a:solidFill>
              </a:rPr>
              <a:t>Ahora escribe tu CV*.</a:t>
            </a:r>
            <a:br>
              <a:rPr lang="es-CO" sz="2400" dirty="0">
                <a:solidFill>
                  <a:srgbClr val="32CCA7"/>
                </a:solidFill>
              </a:rPr>
            </a:br>
            <a:endParaRPr lang="it-IT" sz="2400" dirty="0">
              <a:solidFill>
                <a:srgbClr val="32CCA7"/>
              </a:solidFill>
            </a:endParaRPr>
          </a:p>
          <a:p>
            <a:endParaRPr lang="it-IT" sz="2400" dirty="0"/>
          </a:p>
          <a:p>
            <a:pPr marL="457200" indent="-457200">
              <a:buFontTx/>
              <a:buChar char="-"/>
            </a:pPr>
            <a:endParaRPr lang="it-IT" sz="2400" dirty="0"/>
          </a:p>
          <a:p>
            <a:pPr marL="457200" indent="-457200">
              <a:buFontTx/>
              <a:buChar char="-"/>
            </a:pPr>
            <a:endParaRPr lang="it-IT" sz="2400" dirty="0"/>
          </a:p>
          <a:p>
            <a:endParaRPr lang="it-IT" sz="2400" dirty="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7B3164A3-139F-45C3-AAE9-4CA7E44E0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738" y="15311400"/>
            <a:ext cx="4114800" cy="865481"/>
          </a:xfrm>
        </p:spPr>
        <p:txBody>
          <a:bodyPr/>
          <a:lstStyle/>
          <a:p>
            <a:pPr algn="l"/>
            <a:r>
              <a:rPr lang="en-US" dirty="0"/>
              <a:t>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046B96-7535-4743-BA14-FE8EF01675C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946" y="521430"/>
            <a:ext cx="1177123" cy="114371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EA05437-BB20-4E5F-AD9F-451060732A78}"/>
              </a:ext>
            </a:extLst>
          </p:cNvPr>
          <p:cNvSpPr/>
          <p:nvPr/>
        </p:nvSpPr>
        <p:spPr>
          <a:xfrm>
            <a:off x="11000500" y="14664773"/>
            <a:ext cx="623137" cy="1591227"/>
          </a:xfrm>
          <a:prstGeom prst="roundRect">
            <a:avLst/>
          </a:prstGeom>
          <a:solidFill>
            <a:srgbClr val="32CC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270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IMPARARE</a:t>
            </a:r>
            <a:endParaRPr lang="es-CO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001B3E9-6D55-45FE-88B7-F247CD06068A}"/>
              </a:ext>
            </a:extLst>
          </p:cNvPr>
          <p:cNvSpPr txBox="1"/>
          <p:nvPr/>
        </p:nvSpPr>
        <p:spPr>
          <a:xfrm>
            <a:off x="1032826" y="9361206"/>
            <a:ext cx="996767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/>
              <a:t>*Si quieres mi apoyo para y tener más chances de encontrar trabajo en Italia escríbeme a </a:t>
            </a:r>
            <a:r>
              <a:rPr lang="es-CO" sz="2400" dirty="0">
                <a:hlinkClick r:id="rId3"/>
              </a:rPr>
              <a:t>info@amigaitaliana.it</a:t>
            </a:r>
            <a:r>
              <a:rPr lang="es-CO" sz="2400" dirty="0"/>
              <a:t>. Te ofrezco un servicio personalizado basado en tus necesidades y te ayudo a conseguir trabajo. ¿Como?</a:t>
            </a:r>
          </a:p>
          <a:p>
            <a:pPr marL="457200" indent="-457200">
              <a:buFont typeface="+mj-lt"/>
              <a:buAutoNum type="arabicPeriod"/>
            </a:pPr>
            <a:r>
              <a:rPr lang="es-CO" sz="2400" dirty="0"/>
              <a:t>Te ayudo a escribir tu CV en italiano de una manera eficaz</a:t>
            </a:r>
          </a:p>
          <a:p>
            <a:pPr marL="457200" indent="-457200">
              <a:buFont typeface="+mj-lt"/>
              <a:buAutoNum type="arabicPeriod"/>
            </a:pPr>
            <a:r>
              <a:rPr lang="es-CO" sz="2400" dirty="0"/>
              <a:t>Te enseño como crear un perfil en LinkedIn exitoso </a:t>
            </a:r>
          </a:p>
          <a:p>
            <a:pPr marL="457200" indent="-457200">
              <a:buFont typeface="+mj-lt"/>
              <a:buAutoNum type="arabicPeriod"/>
            </a:pPr>
            <a:r>
              <a:rPr lang="es-CO" sz="2400" dirty="0"/>
              <a:t>Te ayudo a escribir cartas de presentación diferentes según las empresas donde quieres trabajar o las personas con las cuales quieres trabajar</a:t>
            </a:r>
          </a:p>
          <a:p>
            <a:pPr marL="457200" indent="-457200">
              <a:buFont typeface="+mj-lt"/>
              <a:buAutoNum type="arabicPeriod"/>
            </a:pPr>
            <a:r>
              <a:rPr lang="es-CO" sz="2400" dirty="0"/>
              <a:t>Te doy consejos sobre qué decir y cómo comportarte en una entrevista</a:t>
            </a:r>
          </a:p>
          <a:p>
            <a:pPr marL="457200" indent="-457200">
              <a:buFont typeface="+mj-lt"/>
              <a:buAutoNum type="arabicPeriod"/>
            </a:pPr>
            <a:endParaRPr lang="es-CO" sz="2400" dirty="0"/>
          </a:p>
          <a:p>
            <a:r>
              <a:rPr lang="es-CO" sz="2400" b="1" dirty="0"/>
              <a:t>Toda la informacion en mi web </a:t>
            </a:r>
            <a:r>
              <a:rPr lang="es-CO" sz="2400" b="1" dirty="0">
                <a:hlinkClick r:id="rId4"/>
              </a:rPr>
              <a:t>https://miamigaitaliana.com/encontrar-trabajo-en-italia/</a:t>
            </a:r>
            <a:r>
              <a:rPr lang="es-CO" sz="2400" b="1" dirty="0"/>
              <a:t>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5012D8B-B927-46AB-9AA4-3B02FC86EDC7}"/>
              </a:ext>
            </a:extLst>
          </p:cNvPr>
          <p:cNvSpPr/>
          <p:nvPr/>
        </p:nvSpPr>
        <p:spPr>
          <a:xfrm>
            <a:off x="4844568" y="15555920"/>
            <a:ext cx="2339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MODULO 3 | COSA FAI</a:t>
            </a:r>
            <a:endParaRPr lang="es-CO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D0DCD3-BE89-4C45-B464-83035A6F6D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6584" y="2515404"/>
            <a:ext cx="9852243" cy="6087804"/>
          </a:xfrm>
          <a:prstGeom prst="rect">
            <a:avLst/>
          </a:prstGeom>
          <a:ln>
            <a:solidFill>
              <a:srgbClr val="32CCA7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80AB6DE-6DF0-4DB1-99EA-7E710ABC2B1C}"/>
              </a:ext>
            </a:extLst>
          </p:cNvPr>
          <p:cNvSpPr txBox="1"/>
          <p:nvPr/>
        </p:nvSpPr>
        <p:spPr>
          <a:xfrm>
            <a:off x="9887429" y="2651760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2/2</a:t>
            </a:r>
            <a:endParaRPr lang="es-CO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EA6960-109C-453B-A7B8-BF2C459F4A20}"/>
              </a:ext>
            </a:extLst>
          </p:cNvPr>
          <p:cNvSpPr/>
          <p:nvPr/>
        </p:nvSpPr>
        <p:spPr>
          <a:xfrm>
            <a:off x="3953860" y="3716324"/>
            <a:ext cx="6451660" cy="315114"/>
          </a:xfrm>
          <a:prstGeom prst="rect">
            <a:avLst/>
          </a:prstGeom>
          <a:solidFill>
            <a:schemeClr val="bg1"/>
          </a:solidFill>
          <a:ln>
            <a:solidFill>
              <a:srgbClr val="32CC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2B496B-79E0-4FCC-ACE5-0748E7E753FD}"/>
              </a:ext>
            </a:extLst>
          </p:cNvPr>
          <p:cNvSpPr/>
          <p:nvPr/>
        </p:nvSpPr>
        <p:spPr>
          <a:xfrm>
            <a:off x="3953859" y="4230128"/>
            <a:ext cx="6451660" cy="407206"/>
          </a:xfrm>
          <a:prstGeom prst="rect">
            <a:avLst/>
          </a:prstGeom>
          <a:solidFill>
            <a:schemeClr val="bg1"/>
          </a:solidFill>
          <a:ln>
            <a:solidFill>
              <a:srgbClr val="32CC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BA508F-8FAD-4F0B-8F5D-A4DC507A95E8}"/>
              </a:ext>
            </a:extLst>
          </p:cNvPr>
          <p:cNvSpPr/>
          <p:nvPr/>
        </p:nvSpPr>
        <p:spPr>
          <a:xfrm>
            <a:off x="3953858" y="4719928"/>
            <a:ext cx="6451660" cy="390050"/>
          </a:xfrm>
          <a:prstGeom prst="rect">
            <a:avLst/>
          </a:prstGeom>
          <a:solidFill>
            <a:schemeClr val="bg1"/>
          </a:solidFill>
          <a:ln>
            <a:solidFill>
              <a:srgbClr val="32CC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B22D31-67D2-4A0C-B366-27B0A8BFEF73}"/>
              </a:ext>
            </a:extLst>
          </p:cNvPr>
          <p:cNvSpPr/>
          <p:nvPr/>
        </p:nvSpPr>
        <p:spPr>
          <a:xfrm>
            <a:off x="3953857" y="5189974"/>
            <a:ext cx="6451660" cy="406022"/>
          </a:xfrm>
          <a:prstGeom prst="rect">
            <a:avLst/>
          </a:prstGeom>
          <a:solidFill>
            <a:schemeClr val="bg1"/>
          </a:solidFill>
          <a:ln>
            <a:solidFill>
              <a:srgbClr val="32CC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C9297D-1286-4A9A-8F57-D0F560FB47A3}"/>
              </a:ext>
            </a:extLst>
          </p:cNvPr>
          <p:cNvSpPr/>
          <p:nvPr/>
        </p:nvSpPr>
        <p:spPr>
          <a:xfrm>
            <a:off x="3953854" y="6705502"/>
            <a:ext cx="6451666" cy="390050"/>
          </a:xfrm>
          <a:prstGeom prst="rect">
            <a:avLst/>
          </a:prstGeom>
          <a:solidFill>
            <a:schemeClr val="bg1"/>
          </a:solidFill>
          <a:ln>
            <a:solidFill>
              <a:srgbClr val="32CC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E48FF7-EB6E-4075-85CC-26B1162F74C9}"/>
              </a:ext>
            </a:extLst>
          </p:cNvPr>
          <p:cNvSpPr/>
          <p:nvPr/>
        </p:nvSpPr>
        <p:spPr>
          <a:xfrm>
            <a:off x="3953856" y="7202510"/>
            <a:ext cx="6451661" cy="561320"/>
          </a:xfrm>
          <a:prstGeom prst="rect">
            <a:avLst/>
          </a:prstGeom>
          <a:solidFill>
            <a:schemeClr val="bg1"/>
          </a:solidFill>
          <a:ln>
            <a:solidFill>
              <a:srgbClr val="32CC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D25A33-64F8-4DAC-978F-F4499774420A}"/>
              </a:ext>
            </a:extLst>
          </p:cNvPr>
          <p:cNvSpPr/>
          <p:nvPr/>
        </p:nvSpPr>
        <p:spPr>
          <a:xfrm>
            <a:off x="3953855" y="7853550"/>
            <a:ext cx="6451661" cy="561320"/>
          </a:xfrm>
          <a:prstGeom prst="rect">
            <a:avLst/>
          </a:prstGeom>
          <a:solidFill>
            <a:schemeClr val="bg1"/>
          </a:solidFill>
          <a:ln>
            <a:solidFill>
              <a:srgbClr val="32CC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3455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1918</TotalTime>
  <Words>518</Words>
  <Application>Microsoft Office PowerPoint</Application>
  <PresentationFormat>Custom</PresentationFormat>
  <Paragraphs>78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Federica Campo</dc:creator>
  <cp:lastModifiedBy>Federica Campo</cp:lastModifiedBy>
  <cp:revision>56</cp:revision>
  <dcterms:created xsi:type="dcterms:W3CDTF">2020-05-05T13:50:03Z</dcterms:created>
  <dcterms:modified xsi:type="dcterms:W3CDTF">2024-11-15T13:39:15Z</dcterms:modified>
</cp:coreProperties>
</file>