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36" d="100"/>
          <a:sy n="36" d="100"/>
        </p:scale>
        <p:origin x="240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6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3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3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2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9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5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02FF93D7-6BF1-4072-88F0-F87DEAF79F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05395C4-8467-4589-AD59-993270A58875}"/>
              </a:ext>
            </a:extLst>
          </p:cNvPr>
          <p:cNvSpPr txBox="1"/>
          <p:nvPr/>
        </p:nvSpPr>
        <p:spPr>
          <a:xfrm>
            <a:off x="1053548" y="3094123"/>
            <a:ext cx="4156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2400" dirty="0">
                <a:solidFill>
                  <a:schemeClr val="accent4"/>
                </a:solidFill>
              </a:rPr>
              <a:t>1</a:t>
            </a:r>
            <a:r>
              <a:rPr lang="es-CO" sz="2400" dirty="0">
                <a:solidFill>
                  <a:schemeClr val="accent4"/>
                </a:solidFill>
              </a:rPr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2E6608-794F-4420-B99F-B90292F4DE3F}"/>
              </a:ext>
            </a:extLst>
          </p:cNvPr>
          <p:cNvSpPr txBox="1"/>
          <p:nvPr/>
        </p:nvSpPr>
        <p:spPr>
          <a:xfrm>
            <a:off x="1053548" y="8915295"/>
            <a:ext cx="104360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dirty="0">
                <a:solidFill>
                  <a:schemeClr val="accent4"/>
                </a:solidFill>
              </a:rPr>
              <a:t>2. </a:t>
            </a:r>
            <a:endParaRPr lang="en-US" sz="2400" dirty="0">
              <a:solidFill>
                <a:schemeClr val="accent4"/>
              </a:solidFill>
            </a:endParaRPr>
          </a:p>
          <a:p>
            <a:pPr lvl="0"/>
            <a:endParaRPr lang="en-US" sz="2400" dirty="0"/>
          </a:p>
          <a:p>
            <a:pPr marL="514350" indent="-514350">
              <a:buAutoNum type="arabicPeriod"/>
            </a:pPr>
            <a:r>
              <a:rPr lang="en-US" sz="2400" dirty="0"/>
              <a:t>Cosa </a:t>
            </a:r>
            <a:r>
              <a:rPr lang="en-US" sz="2400" dirty="0" err="1"/>
              <a:t>ti</a:t>
            </a:r>
            <a:r>
              <a:rPr lang="en-US" sz="2400" dirty="0"/>
              <a:t> (piacere) </a:t>
            </a:r>
            <a:r>
              <a:rPr lang="en-US" sz="2400" b="1" dirty="0"/>
              <a:t>PIACE</a:t>
            </a:r>
            <a:r>
              <a:rPr lang="en-US" sz="2400" dirty="0"/>
              <a:t> del tuo </a:t>
            </a:r>
            <a:r>
              <a:rPr lang="en-US" sz="2400" dirty="0" err="1"/>
              <a:t>aspetto</a:t>
            </a:r>
            <a:r>
              <a:rPr lang="en-US" sz="2400" dirty="0"/>
              <a:t>?</a:t>
            </a:r>
          </a:p>
          <a:p>
            <a:pPr marL="514350" indent="-514350">
              <a:buAutoNum type="arabicPeriod"/>
            </a:pPr>
            <a:r>
              <a:rPr lang="en-US" sz="2400" dirty="0"/>
              <a:t>Le </a:t>
            </a:r>
            <a:r>
              <a:rPr lang="en-US" sz="2400" dirty="0" err="1"/>
              <a:t>mie</a:t>
            </a:r>
            <a:r>
              <a:rPr lang="en-US" sz="2400" dirty="0"/>
              <a:t> </a:t>
            </a:r>
            <a:r>
              <a:rPr lang="en-US" sz="2400" dirty="0" err="1"/>
              <a:t>nipoti</a:t>
            </a:r>
            <a:r>
              <a:rPr lang="en-US" sz="2400" dirty="0"/>
              <a:t> (avere) </a:t>
            </a:r>
            <a:r>
              <a:rPr lang="en-US" sz="2400" b="1" dirty="0"/>
              <a:t>HANNO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capelli</a:t>
            </a:r>
            <a:r>
              <a:rPr lang="en-US" sz="2400" dirty="0"/>
              <a:t> </a:t>
            </a:r>
            <a:r>
              <a:rPr lang="en-US" sz="2400" dirty="0" err="1"/>
              <a:t>castani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Non (</a:t>
            </a:r>
            <a:r>
              <a:rPr lang="en-US" sz="2400" dirty="0" err="1"/>
              <a:t>conoscere</a:t>
            </a:r>
            <a:r>
              <a:rPr lang="en-US" sz="2400" dirty="0"/>
              <a:t>/</a:t>
            </a:r>
            <a:r>
              <a:rPr lang="en-US" sz="2400" dirty="0" err="1"/>
              <a:t>io</a:t>
            </a:r>
            <a:r>
              <a:rPr lang="en-US" sz="2400" dirty="0"/>
              <a:t>) </a:t>
            </a:r>
            <a:r>
              <a:rPr lang="en-US" sz="2400" b="1" dirty="0"/>
              <a:t>CONOSCO</a:t>
            </a:r>
            <a:r>
              <a:rPr lang="en-US" sz="2400" dirty="0"/>
              <a:t> ancora bene </a:t>
            </a:r>
            <a:r>
              <a:rPr lang="en-US" sz="2400" dirty="0" err="1"/>
              <a:t>l’italiano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(</a:t>
            </a:r>
            <a:r>
              <a:rPr lang="en-US" sz="2400" dirty="0" err="1"/>
              <a:t>Tenere</a:t>
            </a:r>
            <a:r>
              <a:rPr lang="en-US" sz="2400" dirty="0"/>
              <a:t>/loro) </a:t>
            </a:r>
            <a:r>
              <a:rPr lang="en-US" sz="2400" b="1" dirty="0"/>
              <a:t>TENGONO</a:t>
            </a:r>
            <a:r>
              <a:rPr lang="en-US" sz="2400" dirty="0"/>
              <a:t> molto a questo </a:t>
            </a:r>
            <a:r>
              <a:rPr lang="en-US" sz="2400" dirty="0" err="1"/>
              <a:t>progetto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(</a:t>
            </a:r>
            <a:r>
              <a:rPr lang="en-US" sz="2400" dirty="0" err="1"/>
              <a:t>Bere</a:t>
            </a:r>
            <a:r>
              <a:rPr lang="en-US" sz="2400" dirty="0"/>
              <a:t>/</a:t>
            </a:r>
            <a:r>
              <a:rPr lang="en-US" sz="2400" dirty="0" err="1"/>
              <a:t>noi</a:t>
            </a:r>
            <a:r>
              <a:rPr lang="en-US" sz="2400" dirty="0"/>
              <a:t>) </a:t>
            </a:r>
            <a:r>
              <a:rPr lang="en-US" sz="2400" b="1" dirty="0"/>
              <a:t>BEVIAMO</a:t>
            </a:r>
            <a:r>
              <a:rPr lang="en-US" sz="2400" dirty="0"/>
              <a:t> alla vostra salute!</a:t>
            </a:r>
          </a:p>
          <a:p>
            <a:pPr marL="514350" indent="-514350">
              <a:buAutoNum type="arabicPeriod"/>
            </a:pPr>
            <a:r>
              <a:rPr lang="en-US" sz="2400" dirty="0"/>
              <a:t>Mia </a:t>
            </a:r>
            <a:r>
              <a:rPr lang="en-US" sz="2400" dirty="0" err="1"/>
              <a:t>zia</a:t>
            </a:r>
            <a:r>
              <a:rPr lang="en-US" sz="2400" dirty="0"/>
              <a:t> (</a:t>
            </a:r>
            <a:r>
              <a:rPr lang="en-US" sz="2400" dirty="0" err="1"/>
              <a:t>rimanere</a:t>
            </a:r>
            <a:r>
              <a:rPr lang="en-US" sz="2400" dirty="0"/>
              <a:t>) </a:t>
            </a:r>
            <a:r>
              <a:rPr lang="en-US" sz="2400" b="1" dirty="0"/>
              <a:t>RIMANE</a:t>
            </a:r>
            <a:r>
              <a:rPr lang="en-US" sz="2400" dirty="0"/>
              <a:t> a Milano </a:t>
            </a:r>
            <a:r>
              <a:rPr lang="en-US" sz="2400" dirty="0" err="1"/>
              <a:t>quest’estate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Come (</a:t>
            </a:r>
            <a:r>
              <a:rPr lang="en-US" sz="2400" dirty="0" err="1"/>
              <a:t>rispondere</a:t>
            </a:r>
            <a:r>
              <a:rPr lang="en-US" sz="2400" dirty="0"/>
              <a:t>/voi) </a:t>
            </a:r>
            <a:r>
              <a:rPr lang="en-US" sz="2400" b="1" dirty="0"/>
              <a:t>RISPONDETE</a:t>
            </a:r>
            <a:r>
              <a:rPr lang="en-US" sz="2400" dirty="0"/>
              <a:t> a </a:t>
            </a:r>
            <a:r>
              <a:rPr lang="en-US" sz="2400" dirty="0" err="1"/>
              <a:t>queste</a:t>
            </a:r>
            <a:r>
              <a:rPr lang="en-US" sz="2400" dirty="0"/>
              <a:t> accuse?</a:t>
            </a:r>
          </a:p>
          <a:p>
            <a:pPr marL="514350" indent="-514350">
              <a:buAutoNum type="arabicPeriod"/>
            </a:pPr>
            <a:r>
              <a:rPr lang="en-US" sz="2400" dirty="0"/>
              <a:t>Mia </a:t>
            </a:r>
            <a:r>
              <a:rPr lang="en-US" sz="2400" dirty="0" err="1"/>
              <a:t>sorella</a:t>
            </a:r>
            <a:r>
              <a:rPr lang="en-US" sz="2400" dirty="0"/>
              <a:t> (</a:t>
            </a:r>
            <a:r>
              <a:rPr lang="en-US" sz="2400" dirty="0" err="1"/>
              <a:t>legggere</a:t>
            </a:r>
            <a:r>
              <a:rPr lang="en-US" sz="2400" dirty="0"/>
              <a:t>) </a:t>
            </a:r>
            <a:r>
              <a:rPr lang="en-US" sz="2400" b="1" dirty="0"/>
              <a:t>LEGGE </a:t>
            </a:r>
            <a:r>
              <a:rPr lang="en-US" sz="2400" dirty="0"/>
              <a:t>solo manga </a:t>
            </a:r>
            <a:r>
              <a:rPr lang="en-US" sz="2400" dirty="0" err="1"/>
              <a:t>giapponesi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09F41-6FBB-43C3-94A8-048748074B0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D81C925D-D721-488A-8BE6-DBC757DE4F64}"/>
              </a:ext>
            </a:extLst>
          </p:cNvPr>
          <p:cNvSpPr>
            <a:spLocks noGrp="1"/>
          </p:cNvSpPr>
          <p:nvPr/>
        </p:nvSpPr>
        <p:spPr>
          <a:xfrm>
            <a:off x="622851" y="15252876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tint val="75000"/>
                  </a:schemeClr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7446EE-CEAC-48C6-99C7-27171E82AF19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DE VERBOS – ERE </a:t>
            </a:r>
          </a:p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SOLUCIONES Y VOCABULARIO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1E344AF-929E-4F09-B217-8DFECABF1D5D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2">
            <a:extLst>
              <a:ext uri="{FF2B5EF4-FFF2-40B4-BE49-F238E27FC236}">
                <a16:creationId xmlns:a16="http://schemas.microsoft.com/office/drawing/2014/main" id="{84BF94C1-DF09-43A1-B73D-5F33B104D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006594"/>
              </p:ext>
            </p:extLst>
          </p:nvPr>
        </p:nvGraphicFramePr>
        <p:xfrm>
          <a:off x="1053548" y="3774545"/>
          <a:ext cx="10204225" cy="3566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40845">
                  <a:extLst>
                    <a:ext uri="{9D8B030D-6E8A-4147-A177-3AD203B41FA5}">
                      <a16:colId xmlns:a16="http://schemas.microsoft.com/office/drawing/2014/main" val="2647093972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1501176084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856284675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2800315683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385676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CHIUDERE</a:t>
                      </a:r>
                    </a:p>
                    <a:p>
                      <a:pPr algn="ctr"/>
                      <a:r>
                        <a:rPr lang="it-IT" dirty="0"/>
                        <a:t>(= cerrar)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SCRIVERE</a:t>
                      </a:r>
                    </a:p>
                    <a:p>
                      <a:pPr algn="ctr"/>
                      <a:r>
                        <a:rPr lang="it-IT" dirty="0"/>
                        <a:t>(= escribir)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METTERE</a:t>
                      </a:r>
                    </a:p>
                    <a:p>
                      <a:pPr algn="ctr"/>
                      <a:r>
                        <a:rPr lang="it-IT" dirty="0"/>
                        <a:t>(= poner)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RISPONDERE</a:t>
                      </a:r>
                    </a:p>
                    <a:p>
                      <a:pPr algn="ctr"/>
                      <a:r>
                        <a:rPr lang="it-IT" dirty="0"/>
                        <a:t>(= contestar)</a:t>
                      </a:r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398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IO</a:t>
                      </a:r>
                      <a:endParaRPr lang="es-CO" b="1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CHIUDO</a:t>
                      </a:r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/>
                        <a:t>SCRIVO</a:t>
                      </a:r>
                      <a:endParaRPr lang="es-CO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/>
                        <a:t>METTO</a:t>
                      </a:r>
                      <a:endParaRPr lang="es-CO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/>
                        <a:t>RISPONDO</a:t>
                      </a:r>
                      <a:endParaRPr lang="es-CO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0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TU</a:t>
                      </a:r>
                      <a:endParaRPr lang="es-CO" b="1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CHIUDI</a:t>
                      </a:r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/>
                        <a:t>SCRIVI</a:t>
                      </a:r>
                      <a:endParaRPr lang="es-CO" b="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/>
                        <a:t>METTI</a:t>
                      </a:r>
                      <a:endParaRPr lang="es-CO" b="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/>
                        <a:t>RISPONDI</a:t>
                      </a:r>
                      <a:endParaRPr lang="es-CO" b="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7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LEI/LUI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CHIUDE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SCRIVE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METTE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RISPONDE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02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CHIUDIAMO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SCRIVIAMO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METTIAMO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RISPONDIAMO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5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CHIUDETE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SCRIVETE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METTETE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RISPONDETE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8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LORO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CHIUDONO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SCRIVONO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METTONO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RISPONDONO</a:t>
                      </a:r>
                      <a:endParaRPr lang="es-C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0085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33CC87B4-B52B-42F8-8570-56EF6D8D72CF}"/>
              </a:ext>
            </a:extLst>
          </p:cNvPr>
          <p:cNvSpPr/>
          <p:nvPr/>
        </p:nvSpPr>
        <p:spPr>
          <a:xfrm>
            <a:off x="4844568" y="15555920"/>
            <a:ext cx="2136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2 | CHI SEI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0638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609F41-6FBB-43C3-94A8-048748074B0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D81C925D-D721-488A-8BE6-DBC757DE4F64}"/>
              </a:ext>
            </a:extLst>
          </p:cNvPr>
          <p:cNvSpPr>
            <a:spLocks noGrp="1"/>
          </p:cNvSpPr>
          <p:nvPr/>
        </p:nvSpPr>
        <p:spPr>
          <a:xfrm>
            <a:off x="622851" y="15252876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tint val="75000"/>
                  </a:schemeClr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7446EE-CEAC-48C6-99C7-27171E82AF19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DE VERBOS – ERE </a:t>
            </a:r>
          </a:p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SOLUCIONES Y VOCABULARIO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1E344AF-929E-4F09-B217-8DFECABF1D5D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CC87B4-B52B-42F8-8570-56EF6D8D72CF}"/>
              </a:ext>
            </a:extLst>
          </p:cNvPr>
          <p:cNvSpPr/>
          <p:nvPr/>
        </p:nvSpPr>
        <p:spPr>
          <a:xfrm>
            <a:off x="4844568" y="15555920"/>
            <a:ext cx="2136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2 | CHI SEI</a:t>
            </a:r>
            <a:endParaRPr lang="es-CO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9374B3-BE48-4C69-969D-7CB83CA1AFE2}"/>
              </a:ext>
            </a:extLst>
          </p:cNvPr>
          <p:cNvSpPr txBox="1"/>
          <p:nvPr/>
        </p:nvSpPr>
        <p:spPr>
          <a:xfrm>
            <a:off x="921571" y="3552200"/>
            <a:ext cx="100789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dirty="0">
                <a:solidFill>
                  <a:schemeClr val="accent4"/>
                </a:solidFill>
              </a:rPr>
              <a:t>3. </a:t>
            </a:r>
          </a:p>
          <a:p>
            <a:pPr lvl="0"/>
            <a:r>
              <a:rPr lang="es-CO" sz="2400" dirty="0">
                <a:solidFill>
                  <a:schemeClr val="accent4"/>
                </a:solidFill>
              </a:rPr>
              <a:t>.</a:t>
            </a:r>
          </a:p>
          <a:p>
            <a:pPr lvl="0"/>
            <a:r>
              <a:rPr lang="es-CO" sz="2400" dirty="0" err="1"/>
              <a:t>Questa</a:t>
            </a:r>
            <a:r>
              <a:rPr lang="es-CO" sz="2400" dirty="0"/>
              <a:t> </a:t>
            </a:r>
            <a:r>
              <a:rPr lang="es-CO" sz="2400" b="1" dirty="0"/>
              <a:t>È</a:t>
            </a:r>
            <a:r>
              <a:rPr lang="es-CO" sz="2400" dirty="0"/>
              <a:t> la </a:t>
            </a:r>
            <a:r>
              <a:rPr lang="es-CO" sz="2400" dirty="0" err="1"/>
              <a:t>città</a:t>
            </a:r>
            <a:r>
              <a:rPr lang="es-CO" sz="2400" dirty="0"/>
              <a:t> </a:t>
            </a:r>
            <a:r>
              <a:rPr lang="es-CO" sz="2400" dirty="0" err="1"/>
              <a:t>più</a:t>
            </a:r>
            <a:r>
              <a:rPr lang="es-CO" sz="2400" dirty="0"/>
              <a:t> importante </a:t>
            </a:r>
            <a:r>
              <a:rPr lang="es-CO" sz="2400" dirty="0" err="1"/>
              <a:t>della</a:t>
            </a:r>
            <a:r>
              <a:rPr lang="es-CO" sz="2400" dirty="0"/>
              <a:t> Toscana. </a:t>
            </a:r>
            <a:r>
              <a:rPr lang="es-CO" sz="2400" b="1" dirty="0"/>
              <a:t>HA</a:t>
            </a:r>
            <a:r>
              <a:rPr lang="es-CO" sz="2400" dirty="0"/>
              <a:t> circa 400.000 </a:t>
            </a:r>
            <a:r>
              <a:rPr lang="es-CO" sz="2400" dirty="0" err="1"/>
              <a:t>abitanti</a:t>
            </a:r>
            <a:r>
              <a:rPr lang="es-CO" sz="2400" dirty="0"/>
              <a:t>. Il turismo </a:t>
            </a:r>
            <a:r>
              <a:rPr lang="es-CO" sz="2400" b="1" dirty="0"/>
              <a:t>È</a:t>
            </a:r>
            <a:r>
              <a:rPr lang="es-CO" sz="2400" dirty="0"/>
              <a:t> </a:t>
            </a:r>
            <a:r>
              <a:rPr lang="es-CO" sz="2400" dirty="0" err="1"/>
              <a:t>importantissimo</a:t>
            </a:r>
            <a:r>
              <a:rPr lang="es-CO" sz="2400" dirty="0"/>
              <a:t> per la </a:t>
            </a:r>
            <a:r>
              <a:rPr lang="es-CO" sz="2400" dirty="0" err="1"/>
              <a:t>sua</a:t>
            </a:r>
            <a:r>
              <a:rPr lang="es-CO" sz="2400" dirty="0"/>
              <a:t> </a:t>
            </a:r>
            <a:r>
              <a:rPr lang="es-CO" sz="2400" dirty="0" err="1"/>
              <a:t>economia</a:t>
            </a:r>
            <a:r>
              <a:rPr lang="es-CO" sz="2400" dirty="0"/>
              <a:t>, </a:t>
            </a:r>
            <a:r>
              <a:rPr lang="es-CO" sz="2400" dirty="0" err="1"/>
              <a:t>infatti</a:t>
            </a:r>
            <a:r>
              <a:rPr lang="es-CO" sz="2400" dirty="0"/>
              <a:t> le </a:t>
            </a:r>
            <a:r>
              <a:rPr lang="es-CO" sz="2400" dirty="0" err="1"/>
              <a:t>sue</a:t>
            </a:r>
            <a:r>
              <a:rPr lang="es-CO" sz="2400" dirty="0"/>
              <a:t> opere </a:t>
            </a:r>
            <a:r>
              <a:rPr lang="es-CO" sz="2400" dirty="0" err="1"/>
              <a:t>d’arte</a:t>
            </a:r>
            <a:r>
              <a:rPr lang="es-CO" sz="2400" dirty="0"/>
              <a:t> </a:t>
            </a:r>
            <a:r>
              <a:rPr lang="es-CO" sz="2400" b="1" dirty="0"/>
              <a:t>SONO</a:t>
            </a:r>
            <a:r>
              <a:rPr lang="es-CO" sz="2400" dirty="0"/>
              <a:t> </a:t>
            </a:r>
            <a:r>
              <a:rPr lang="es-CO" sz="2400" dirty="0" err="1"/>
              <a:t>conosciute</a:t>
            </a:r>
            <a:r>
              <a:rPr lang="es-CO" sz="2400" dirty="0"/>
              <a:t> e </a:t>
            </a:r>
            <a:r>
              <a:rPr lang="es-CO" sz="2400" dirty="0" err="1"/>
              <a:t>famose</a:t>
            </a:r>
            <a:r>
              <a:rPr lang="es-CO" sz="2400" dirty="0"/>
              <a:t> in </a:t>
            </a:r>
            <a:r>
              <a:rPr lang="es-CO" sz="2400" dirty="0" err="1"/>
              <a:t>tutto</a:t>
            </a:r>
            <a:r>
              <a:rPr lang="es-CO" sz="2400" dirty="0"/>
              <a:t> il mondo. In </a:t>
            </a:r>
            <a:r>
              <a:rPr lang="es-CO" sz="2400" dirty="0" err="1"/>
              <a:t>questa</a:t>
            </a:r>
            <a:r>
              <a:rPr lang="es-CO" sz="2400" dirty="0"/>
              <a:t> </a:t>
            </a:r>
            <a:r>
              <a:rPr lang="es-CO" sz="2400" dirty="0" err="1"/>
              <a:t>città</a:t>
            </a:r>
            <a:r>
              <a:rPr lang="es-CO" sz="2400" dirty="0"/>
              <a:t> </a:t>
            </a:r>
            <a:r>
              <a:rPr lang="es-CO" sz="2400" dirty="0" err="1"/>
              <a:t>ci</a:t>
            </a:r>
            <a:r>
              <a:rPr lang="es-CO" sz="2400" dirty="0"/>
              <a:t> </a:t>
            </a:r>
            <a:r>
              <a:rPr lang="es-CO" sz="2400" b="1" dirty="0"/>
              <a:t>SONO</a:t>
            </a:r>
            <a:r>
              <a:rPr lang="es-CO" sz="2400" dirty="0"/>
              <a:t> </a:t>
            </a:r>
            <a:r>
              <a:rPr lang="es-CO" sz="2400" dirty="0" err="1"/>
              <a:t>molti</a:t>
            </a:r>
            <a:r>
              <a:rPr lang="es-CO" sz="2400" dirty="0"/>
              <a:t> </a:t>
            </a:r>
            <a:r>
              <a:rPr lang="es-CO" sz="2400" dirty="0" err="1"/>
              <a:t>musei</a:t>
            </a:r>
            <a:r>
              <a:rPr lang="es-CO" sz="2400" dirty="0"/>
              <a:t>, come la </a:t>
            </a:r>
            <a:r>
              <a:rPr lang="es-CO" sz="2400" dirty="0" err="1"/>
              <a:t>Galleria</a:t>
            </a:r>
            <a:r>
              <a:rPr lang="es-CO" sz="2400" dirty="0"/>
              <a:t> </a:t>
            </a:r>
            <a:r>
              <a:rPr lang="es-CO" sz="2400" dirty="0" err="1"/>
              <a:t>degli</a:t>
            </a:r>
            <a:r>
              <a:rPr lang="es-CO" sz="2400" dirty="0"/>
              <a:t> </a:t>
            </a:r>
            <a:r>
              <a:rPr lang="es-CO" sz="2400" dirty="0" err="1"/>
              <a:t>Uffizi</a:t>
            </a:r>
            <a:r>
              <a:rPr lang="es-CO" sz="2400" dirty="0"/>
              <a:t>, che </a:t>
            </a:r>
            <a:r>
              <a:rPr lang="es-CO" sz="2400" b="1" dirty="0"/>
              <a:t>HA</a:t>
            </a:r>
            <a:r>
              <a:rPr lang="es-CO" sz="2400" dirty="0"/>
              <a:t> </a:t>
            </a:r>
            <a:r>
              <a:rPr lang="es-CO" sz="2400" dirty="0" err="1"/>
              <a:t>moltissimi</a:t>
            </a:r>
            <a:r>
              <a:rPr lang="es-CO" sz="2400" dirty="0"/>
              <a:t> </a:t>
            </a:r>
            <a:r>
              <a:rPr lang="es-CO" sz="2400" dirty="0" err="1"/>
              <a:t>visitatori</a:t>
            </a:r>
            <a:r>
              <a:rPr lang="es-CO" sz="2400" dirty="0"/>
              <a:t> </a:t>
            </a:r>
            <a:r>
              <a:rPr lang="es-CO" sz="2400" dirty="0" err="1"/>
              <a:t>ogni</a:t>
            </a:r>
            <a:r>
              <a:rPr lang="es-CO" sz="2400" dirty="0"/>
              <a:t> </a:t>
            </a:r>
            <a:r>
              <a:rPr lang="es-CO" sz="2400" dirty="0" err="1"/>
              <a:t>anno</a:t>
            </a:r>
            <a:r>
              <a:rPr lang="es-CO" sz="2400" dirty="0"/>
              <a:t>. Il </a:t>
            </a:r>
            <a:r>
              <a:rPr lang="es-CO" sz="2400" dirty="0" err="1"/>
              <a:t>suo</a:t>
            </a:r>
            <a:r>
              <a:rPr lang="es-CO" sz="2400" dirty="0"/>
              <a:t> centro </a:t>
            </a:r>
            <a:r>
              <a:rPr lang="es-CO" sz="2400" dirty="0" err="1"/>
              <a:t>storico</a:t>
            </a:r>
            <a:r>
              <a:rPr lang="es-CO" sz="2400" dirty="0"/>
              <a:t> </a:t>
            </a:r>
            <a:r>
              <a:rPr lang="es-CO" sz="2400" b="1" dirty="0"/>
              <a:t>È</a:t>
            </a:r>
            <a:r>
              <a:rPr lang="es-CO" sz="2400" dirty="0"/>
              <a:t> un </a:t>
            </a:r>
            <a:r>
              <a:rPr lang="es-CO" sz="2400" dirty="0" err="1"/>
              <a:t>gioiello</a:t>
            </a:r>
            <a:r>
              <a:rPr lang="es-CO" sz="2400" dirty="0"/>
              <a:t> del </a:t>
            </a:r>
            <a:r>
              <a:rPr lang="es-CO" sz="2400" dirty="0" err="1"/>
              <a:t>Rinascimento</a:t>
            </a:r>
            <a:r>
              <a:rPr lang="es-CO" sz="2400" dirty="0"/>
              <a:t> italiano: qui </a:t>
            </a:r>
            <a:r>
              <a:rPr lang="es-CO" sz="2400" dirty="0" err="1"/>
              <a:t>ci</a:t>
            </a:r>
            <a:r>
              <a:rPr lang="es-CO" sz="2400" dirty="0"/>
              <a:t> </a:t>
            </a:r>
            <a:r>
              <a:rPr lang="es-CO" sz="2400" b="1" dirty="0"/>
              <a:t>SONO </a:t>
            </a:r>
            <a:r>
              <a:rPr lang="es-CO" sz="2400" dirty="0" err="1"/>
              <a:t>monumenti</a:t>
            </a:r>
            <a:r>
              <a:rPr lang="es-CO" sz="2400" dirty="0"/>
              <a:t> </a:t>
            </a:r>
            <a:r>
              <a:rPr lang="es-CO" sz="2400" dirty="0" err="1"/>
              <a:t>famosi</a:t>
            </a:r>
            <a:r>
              <a:rPr lang="es-CO" sz="2400" dirty="0"/>
              <a:t> come il Duomo, il </a:t>
            </a:r>
            <a:r>
              <a:rPr lang="es-CO" sz="2400" dirty="0" err="1"/>
              <a:t>Battistero</a:t>
            </a:r>
            <a:r>
              <a:rPr lang="es-CO" sz="2400" dirty="0"/>
              <a:t> e il Campanile di Giotto. Le </a:t>
            </a:r>
            <a:r>
              <a:rPr lang="es-CO" sz="2400" dirty="0" err="1"/>
              <a:t>chiese</a:t>
            </a:r>
            <a:r>
              <a:rPr lang="es-CO" sz="2400" dirty="0"/>
              <a:t> </a:t>
            </a:r>
            <a:r>
              <a:rPr lang="es-CO" sz="2400" dirty="0" err="1"/>
              <a:t>poi</a:t>
            </a:r>
            <a:r>
              <a:rPr lang="es-CO" sz="2400" dirty="0"/>
              <a:t> </a:t>
            </a:r>
            <a:r>
              <a:rPr lang="es-CO" sz="2400" b="1" dirty="0"/>
              <a:t>SONO</a:t>
            </a:r>
            <a:r>
              <a:rPr lang="es-CO" sz="2400" dirty="0"/>
              <a:t> </a:t>
            </a:r>
            <a:r>
              <a:rPr lang="es-CO" sz="2400" dirty="0" err="1"/>
              <a:t>tutte</a:t>
            </a:r>
            <a:r>
              <a:rPr lang="es-CO" sz="2400" dirty="0"/>
              <a:t> opere </a:t>
            </a:r>
            <a:r>
              <a:rPr lang="es-CO" sz="2400" dirty="0" err="1"/>
              <a:t>d’arte</a:t>
            </a:r>
            <a:r>
              <a:rPr lang="es-CO" sz="2400" dirty="0"/>
              <a:t> da </a:t>
            </a:r>
            <a:r>
              <a:rPr lang="es-CO" sz="2400" dirty="0" err="1"/>
              <a:t>ammirare</a:t>
            </a:r>
            <a:r>
              <a:rPr lang="es-CO" sz="2400" dirty="0"/>
              <a:t>. Se </a:t>
            </a:r>
            <a:r>
              <a:rPr lang="es-CO" sz="2400" b="1" dirty="0"/>
              <a:t>SEI</a:t>
            </a:r>
            <a:r>
              <a:rPr lang="es-CO" sz="2400" dirty="0"/>
              <a:t> in </a:t>
            </a:r>
            <a:r>
              <a:rPr lang="es-CO" sz="2400" dirty="0" err="1"/>
              <a:t>questa</a:t>
            </a:r>
            <a:r>
              <a:rPr lang="es-CO" sz="2400" dirty="0"/>
              <a:t> </a:t>
            </a:r>
            <a:r>
              <a:rPr lang="es-CO" sz="2400" dirty="0" err="1"/>
              <a:t>città</a:t>
            </a:r>
            <a:r>
              <a:rPr lang="es-CO" sz="2400" dirty="0"/>
              <a:t> </a:t>
            </a:r>
            <a:r>
              <a:rPr lang="es-CO" sz="2400" dirty="0" err="1"/>
              <a:t>devi</a:t>
            </a:r>
            <a:r>
              <a:rPr lang="es-CO" sz="2400" dirty="0"/>
              <a:t> </a:t>
            </a:r>
            <a:r>
              <a:rPr lang="es-CO" sz="2400" dirty="0" err="1"/>
              <a:t>vedere</a:t>
            </a:r>
            <a:r>
              <a:rPr lang="es-CO" sz="2400" dirty="0"/>
              <a:t> il Ponte Vecchio, con le </a:t>
            </a:r>
            <a:r>
              <a:rPr lang="es-CO" sz="2400" dirty="0" err="1"/>
              <a:t>botteghe</a:t>
            </a:r>
            <a:r>
              <a:rPr lang="es-CO" sz="2400" dirty="0"/>
              <a:t> di </a:t>
            </a:r>
            <a:r>
              <a:rPr lang="es-CO" sz="2400" dirty="0" err="1"/>
              <a:t>gioiellieri</a:t>
            </a:r>
            <a:r>
              <a:rPr lang="es-CO" sz="2400" dirty="0"/>
              <a:t> che </a:t>
            </a:r>
            <a:r>
              <a:rPr lang="es-CO" sz="2400" b="1" dirty="0"/>
              <a:t>HANNO</a:t>
            </a:r>
            <a:r>
              <a:rPr lang="es-CO" sz="2400" dirty="0"/>
              <a:t> le </a:t>
            </a:r>
            <a:r>
              <a:rPr lang="es-CO" sz="2400" dirty="0" err="1"/>
              <a:t>vetrine</a:t>
            </a:r>
            <a:r>
              <a:rPr lang="es-CO" sz="2400" dirty="0"/>
              <a:t> </a:t>
            </a:r>
            <a:r>
              <a:rPr lang="es-CO" sz="2400" dirty="0" err="1"/>
              <a:t>più</a:t>
            </a:r>
            <a:r>
              <a:rPr lang="es-CO" sz="2400" dirty="0"/>
              <a:t> belle del mondo; e </a:t>
            </a:r>
            <a:r>
              <a:rPr lang="es-CO" sz="2400" dirty="0" err="1"/>
              <a:t>devi</a:t>
            </a:r>
            <a:r>
              <a:rPr lang="es-CO" sz="2400" dirty="0"/>
              <a:t> </a:t>
            </a:r>
            <a:r>
              <a:rPr lang="es-CO" sz="2400" dirty="0" err="1"/>
              <a:t>andare</a:t>
            </a:r>
            <a:r>
              <a:rPr lang="es-CO" sz="2400" dirty="0"/>
              <a:t> al Giardino di </a:t>
            </a:r>
            <a:r>
              <a:rPr lang="es-CO" sz="2400" dirty="0" err="1"/>
              <a:t>Boboli</a:t>
            </a:r>
            <a:r>
              <a:rPr lang="es-CO" sz="2400" dirty="0"/>
              <a:t>: un parco che </a:t>
            </a:r>
            <a:r>
              <a:rPr lang="es-CO" sz="2400" b="1" dirty="0"/>
              <a:t>È</a:t>
            </a:r>
            <a:r>
              <a:rPr lang="es-CO" sz="2400" dirty="0"/>
              <a:t> a </a:t>
            </a:r>
            <a:r>
              <a:rPr lang="es-CO" sz="2400" dirty="0" err="1"/>
              <a:t>nord</a:t>
            </a:r>
            <a:r>
              <a:rPr lang="es-CO" sz="2400" dirty="0"/>
              <a:t> del </a:t>
            </a:r>
            <a:r>
              <a:rPr lang="es-CO" sz="2400" dirty="0" err="1"/>
              <a:t>fiume</a:t>
            </a:r>
            <a:r>
              <a:rPr lang="es-CO" sz="2400" dirty="0"/>
              <a:t> Arno, </a:t>
            </a:r>
            <a:r>
              <a:rPr lang="es-CO" sz="2400" dirty="0" err="1"/>
              <a:t>dietro</a:t>
            </a:r>
            <a:r>
              <a:rPr lang="es-CO" sz="2400" dirty="0"/>
              <a:t> il Palazzo Pitti. Dentro il Giardino di </a:t>
            </a:r>
            <a:r>
              <a:rPr lang="es-CO" sz="2400" dirty="0" err="1"/>
              <a:t>Boboli</a:t>
            </a:r>
            <a:r>
              <a:rPr lang="es-CO" sz="2400" dirty="0"/>
              <a:t> </a:t>
            </a:r>
            <a:r>
              <a:rPr lang="es-CO" sz="2400" dirty="0" err="1"/>
              <a:t>c’</a:t>
            </a:r>
            <a:r>
              <a:rPr lang="es-CO" sz="2400" b="1" dirty="0" err="1"/>
              <a:t>È</a:t>
            </a:r>
            <a:r>
              <a:rPr lang="es-CO" sz="2400" dirty="0"/>
              <a:t> una </a:t>
            </a:r>
            <a:r>
              <a:rPr lang="es-CO" sz="2400" dirty="0" err="1"/>
              <a:t>strana</a:t>
            </a:r>
            <a:r>
              <a:rPr lang="es-CO" sz="2400" dirty="0"/>
              <a:t> fontana </a:t>
            </a:r>
            <a:r>
              <a:rPr lang="es-CO" sz="2400" dirty="0" err="1"/>
              <a:t>molto</a:t>
            </a:r>
            <a:r>
              <a:rPr lang="es-CO" sz="2400" dirty="0"/>
              <a:t> famosa. </a:t>
            </a:r>
          </a:p>
          <a:p>
            <a:pPr lvl="0"/>
            <a:endParaRPr lang="es-CO" sz="2400" dirty="0"/>
          </a:p>
          <a:p>
            <a:pPr lvl="0"/>
            <a:r>
              <a:rPr lang="es-CO" sz="2400" dirty="0" err="1"/>
              <a:t>Quale</a:t>
            </a:r>
            <a:r>
              <a:rPr lang="es-CO" sz="2400" dirty="0"/>
              <a:t> </a:t>
            </a:r>
            <a:r>
              <a:rPr lang="es-CO" sz="2400" dirty="0" err="1"/>
              <a:t>città</a:t>
            </a:r>
            <a:r>
              <a:rPr lang="es-CO" sz="2400" dirty="0"/>
              <a:t> è? </a:t>
            </a:r>
            <a:r>
              <a:rPr lang="es-CO" sz="2400" b="1" dirty="0"/>
              <a:t>FIRENZE</a:t>
            </a:r>
          </a:p>
          <a:p>
            <a:pPr lvl="0"/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715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45C91167-474C-4D10-B35A-89C159E8B9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5A93D8-810B-4014-99B8-36B140249C6C}"/>
              </a:ext>
            </a:extLst>
          </p:cNvPr>
          <p:cNvSpPr/>
          <p:nvPr/>
        </p:nvSpPr>
        <p:spPr>
          <a:xfrm>
            <a:off x="1040295" y="1425858"/>
            <a:ext cx="6096000" cy="127419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000" b="1" u="sng" dirty="0">
                <a:solidFill>
                  <a:schemeClr val="accent4"/>
                </a:solidFill>
              </a:rPr>
              <a:t>VOCABULARIO</a:t>
            </a:r>
            <a:br>
              <a:rPr lang="en-US" sz="2400" b="1" dirty="0">
                <a:solidFill>
                  <a:schemeClr val="accent4"/>
                </a:solidFill>
              </a:rPr>
            </a:br>
            <a:endParaRPr lang="en-US" sz="2400" b="1" dirty="0">
              <a:solidFill>
                <a:schemeClr val="accent4"/>
              </a:solidFill>
            </a:endParaRPr>
          </a:p>
          <a:p>
            <a:r>
              <a:rPr lang="es-CO" sz="2400" b="1" dirty="0">
                <a:solidFill>
                  <a:schemeClr val="accent4"/>
                </a:solidFill>
              </a:rPr>
              <a:t>ASPETTO</a:t>
            </a:r>
            <a:r>
              <a:rPr lang="es-CO" sz="2400" dirty="0"/>
              <a:t> (= apariencia, look)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NIPOTI </a:t>
            </a:r>
            <a:r>
              <a:rPr lang="es-CO" sz="2400" dirty="0"/>
              <a:t>(= nietos, nietas sobrinos, sobrinas)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ANCORA</a:t>
            </a:r>
            <a:r>
              <a:rPr lang="es-CO" sz="2400" dirty="0"/>
              <a:t> (= todavía)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ESTATE</a:t>
            </a:r>
            <a:r>
              <a:rPr lang="es-CO" sz="2400" dirty="0"/>
              <a:t> (= verano)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ACCUSE</a:t>
            </a:r>
            <a:r>
              <a:rPr lang="es-CO" sz="2400" dirty="0"/>
              <a:t> (= acusaciones, cargos)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SORELLA</a:t>
            </a:r>
            <a:r>
              <a:rPr lang="es-CO" sz="2400" dirty="0"/>
              <a:t> (= hermana)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ABITANTI </a:t>
            </a:r>
            <a:r>
              <a:rPr lang="es-CO" sz="2400" dirty="0"/>
              <a:t>(= habitantes)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OPERE D’ARTE </a:t>
            </a:r>
            <a:r>
              <a:rPr lang="es-CO" sz="2400" dirty="0"/>
              <a:t>(= obras de arte)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VISITATORI</a:t>
            </a:r>
            <a:r>
              <a:rPr lang="es-CO" sz="2400" dirty="0"/>
              <a:t> (= visitantes)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CENTRO STORICO </a:t>
            </a:r>
            <a:r>
              <a:rPr lang="es-CO" sz="2400" dirty="0"/>
              <a:t>(= centro histórico)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GIOIELLO</a:t>
            </a:r>
            <a:r>
              <a:rPr lang="es-CO" sz="2400" dirty="0"/>
              <a:t> (= joya)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RINASCIMENTO</a:t>
            </a:r>
            <a:r>
              <a:rPr lang="es-CO" sz="2400" dirty="0"/>
              <a:t> (= renacimiento)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DUOMO</a:t>
            </a:r>
            <a:r>
              <a:rPr lang="es-CO" sz="2400" dirty="0"/>
              <a:t> (= catedral)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BATTISTERO</a:t>
            </a:r>
            <a:r>
              <a:rPr lang="es-CO" sz="2400" dirty="0"/>
              <a:t> (= bautisterio)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CAMPANILE </a:t>
            </a:r>
            <a:r>
              <a:rPr lang="es-CO" sz="2400" dirty="0"/>
              <a:t>(= campanario)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CHIESE</a:t>
            </a:r>
            <a:r>
              <a:rPr lang="es-CO" sz="2400" dirty="0"/>
              <a:t> (= iglesias)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AMMIRARE</a:t>
            </a:r>
            <a:r>
              <a:rPr lang="es-CO" sz="2400" dirty="0"/>
              <a:t> (= admirar)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PONTE VECCHIO </a:t>
            </a:r>
            <a:r>
              <a:rPr lang="es-CO" sz="2400" dirty="0"/>
              <a:t>(= puente viejo)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BOTTEGHE</a:t>
            </a:r>
            <a:r>
              <a:rPr lang="es-CO" sz="2400" dirty="0"/>
              <a:t> (= talleres)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GIOIELLIERI </a:t>
            </a:r>
            <a:r>
              <a:rPr lang="es-CO" sz="2400" dirty="0"/>
              <a:t>(= joyeros)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VETRINE </a:t>
            </a:r>
            <a:r>
              <a:rPr lang="es-CO" sz="2400" dirty="0"/>
              <a:t>(= escaparates)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GIARDINO</a:t>
            </a:r>
            <a:r>
              <a:rPr lang="es-CO" sz="2400" dirty="0"/>
              <a:t> (= jardín)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PARCO</a:t>
            </a:r>
            <a:r>
              <a:rPr lang="es-CO" sz="2400" dirty="0"/>
              <a:t> (= parque)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NORD</a:t>
            </a:r>
            <a:r>
              <a:rPr lang="es-CO" sz="2400" dirty="0"/>
              <a:t> (= norte)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FIUME</a:t>
            </a:r>
            <a:r>
              <a:rPr lang="es-CO" sz="2400" dirty="0"/>
              <a:t> (= rio)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DIETRO</a:t>
            </a:r>
            <a:r>
              <a:rPr lang="es-CO" sz="2400" dirty="0"/>
              <a:t> (= atrás)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STRANA</a:t>
            </a:r>
            <a:r>
              <a:rPr lang="es-CO" sz="2400" dirty="0"/>
              <a:t> (= rara)</a:t>
            </a:r>
          </a:p>
          <a:p>
            <a:r>
              <a:rPr lang="es-CO" sz="2400" b="1" dirty="0">
                <a:solidFill>
                  <a:schemeClr val="accent4"/>
                </a:solidFill>
              </a:rPr>
              <a:t>FONTANA</a:t>
            </a:r>
            <a:r>
              <a:rPr lang="es-CO" sz="2400" dirty="0"/>
              <a:t> (= fuente)</a:t>
            </a:r>
          </a:p>
          <a:p>
            <a:endParaRPr lang="es-CO" sz="2400" dirty="0"/>
          </a:p>
          <a:p>
            <a:endParaRPr lang="es-CO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AB41E-8DBD-481E-90CF-8D8234B5969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10BE418-A030-4025-8DF6-966148BCB701}"/>
              </a:ext>
            </a:extLst>
          </p:cNvPr>
          <p:cNvSpPr>
            <a:spLocks noGrp="1"/>
          </p:cNvSpPr>
          <p:nvPr/>
        </p:nvSpPr>
        <p:spPr>
          <a:xfrm>
            <a:off x="622851" y="15252876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tint val="75000"/>
                  </a:schemeClr>
                </a:solidFill>
              </a:rPr>
              <a:t>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CE95BD-1407-4D94-B44C-D57C924B1900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D81D8A-1CD5-4F90-A1AC-53EDCE907224}"/>
              </a:ext>
            </a:extLst>
          </p:cNvPr>
          <p:cNvSpPr/>
          <p:nvPr/>
        </p:nvSpPr>
        <p:spPr>
          <a:xfrm>
            <a:off x="4844568" y="15555920"/>
            <a:ext cx="2136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2 | CHI SEI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28873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467</Words>
  <Application>Microsoft Office PowerPoint</Application>
  <PresentationFormat>Custom</PresentationFormat>
  <Paragraphs>100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Federica Campo</dc:creator>
  <cp:lastModifiedBy>Federica Campo</cp:lastModifiedBy>
  <cp:revision>28</cp:revision>
  <dcterms:created xsi:type="dcterms:W3CDTF">2020-05-05T13:50:03Z</dcterms:created>
  <dcterms:modified xsi:type="dcterms:W3CDTF">2020-06-10T16:08:48Z</dcterms:modified>
</cp:coreProperties>
</file>