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36" d="100"/>
          <a:sy n="36" d="100"/>
        </p:scale>
        <p:origin x="2405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4C78F8F9-8DB1-47E8-B7B4-7CAFB75106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64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A picture containing food, light&#10;&#10;Description automatically generated">
            <a:extLst>
              <a:ext uri="{FF2B5EF4-FFF2-40B4-BE49-F238E27FC236}">
                <a16:creationId xmlns:a16="http://schemas.microsoft.com/office/drawing/2014/main" id="{46FA1F33-E293-45AA-BD82-C63EF1D164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94" y="3250330"/>
            <a:ext cx="10228358" cy="9353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63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0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34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58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15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28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699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138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54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016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4D3BD-2674-4375-95B3-74763A536FA7}" type="datetimeFigureOut">
              <a:rPr lang="en-US" smtClean="0"/>
              <a:t>6/10/2020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5B74A-1D06-412B-BDD1-847B44AB13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62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05395C4-8467-4589-AD59-993270A58875}"/>
              </a:ext>
            </a:extLst>
          </p:cNvPr>
          <p:cNvSpPr txBox="1"/>
          <p:nvPr/>
        </p:nvSpPr>
        <p:spPr>
          <a:xfrm>
            <a:off x="1053548" y="3339548"/>
            <a:ext cx="565218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s-CO" sz="2400" dirty="0">
                <a:solidFill>
                  <a:schemeClr val="accent4"/>
                </a:solidFill>
              </a:rPr>
              <a:t>1. Completa los siguientes verbos regulares:</a:t>
            </a:r>
          </a:p>
          <a:p>
            <a:pPr marL="342900" lvl="0" indent="-342900">
              <a:buAutoNum type="arabicPeriod"/>
            </a:pPr>
            <a:endParaRPr lang="es-CO" sz="2400" dirty="0">
              <a:solidFill>
                <a:schemeClr val="accent4"/>
              </a:solidFill>
            </a:endParaRPr>
          </a:p>
          <a:p>
            <a:pPr lvl="0"/>
            <a:r>
              <a:rPr lang="es-CO" sz="2400" dirty="0">
                <a:solidFill>
                  <a:schemeClr val="accent4"/>
                </a:solidFill>
              </a:rPr>
              <a:t>.</a:t>
            </a:r>
          </a:p>
          <a:p>
            <a:pPr lvl="0"/>
            <a:endParaRPr lang="es-CO" sz="2400" dirty="0"/>
          </a:p>
          <a:p>
            <a:pPr lvl="0"/>
            <a:endParaRPr lang="en-US" sz="2400" dirty="0"/>
          </a:p>
          <a:p>
            <a:endParaRPr lang="en-US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2E6608-794F-4420-B99F-B90292F4DE3F}"/>
              </a:ext>
            </a:extLst>
          </p:cNvPr>
          <p:cNvSpPr txBox="1"/>
          <p:nvPr/>
        </p:nvSpPr>
        <p:spPr>
          <a:xfrm>
            <a:off x="1053548" y="9180183"/>
            <a:ext cx="10436088" cy="85869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CO" sz="2400" dirty="0">
                <a:solidFill>
                  <a:schemeClr val="accent4"/>
                </a:solidFill>
              </a:rPr>
              <a:t>2. </a:t>
            </a:r>
            <a:r>
              <a:rPr lang="it-IT" sz="2400" dirty="0">
                <a:solidFill>
                  <a:schemeClr val="accent4"/>
                </a:solidFill>
              </a:rPr>
              <a:t>Completa las frases con conjugando correctamente los verbos regulares y irregulares:</a:t>
            </a:r>
            <a:endParaRPr lang="en-US" sz="2400" dirty="0">
              <a:solidFill>
                <a:schemeClr val="accent4"/>
              </a:solidFill>
            </a:endParaRPr>
          </a:p>
          <a:p>
            <a:pPr lvl="0"/>
            <a:endParaRPr lang="en-US" sz="2400" dirty="0"/>
          </a:p>
          <a:p>
            <a:pPr marL="514350" indent="-514350">
              <a:buAutoNum type="arabicPeriod"/>
            </a:pPr>
            <a:r>
              <a:rPr lang="en-US" sz="2400" dirty="0"/>
              <a:t>Cosa </a:t>
            </a:r>
            <a:r>
              <a:rPr lang="en-US" sz="2400" dirty="0" err="1"/>
              <a:t>ti</a:t>
            </a:r>
            <a:r>
              <a:rPr lang="en-US" sz="2400" dirty="0"/>
              <a:t> (piacere) ______ del tuo </a:t>
            </a:r>
            <a:r>
              <a:rPr lang="en-US" sz="2400" dirty="0" err="1"/>
              <a:t>aspetto</a:t>
            </a:r>
            <a:r>
              <a:rPr lang="en-US" sz="2400" dirty="0"/>
              <a:t>?</a:t>
            </a:r>
          </a:p>
          <a:p>
            <a:pPr marL="514350" indent="-514350">
              <a:buAutoNum type="arabicPeriod"/>
            </a:pPr>
            <a:r>
              <a:rPr lang="en-US" sz="2400" dirty="0"/>
              <a:t>Le </a:t>
            </a:r>
            <a:r>
              <a:rPr lang="en-US" sz="2400" dirty="0" err="1"/>
              <a:t>mie</a:t>
            </a:r>
            <a:r>
              <a:rPr lang="en-US" sz="2400" dirty="0"/>
              <a:t> </a:t>
            </a:r>
            <a:r>
              <a:rPr lang="en-US" sz="2400" dirty="0" err="1"/>
              <a:t>nipoti</a:t>
            </a:r>
            <a:r>
              <a:rPr lang="en-US" sz="2400" dirty="0"/>
              <a:t> (avere) ______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capelli</a:t>
            </a:r>
            <a:r>
              <a:rPr lang="en-US" sz="2400" dirty="0"/>
              <a:t> </a:t>
            </a:r>
            <a:r>
              <a:rPr lang="en-US" sz="2400" dirty="0" err="1"/>
              <a:t>castani</a:t>
            </a:r>
            <a:r>
              <a:rPr lang="en-US" sz="2400" dirty="0"/>
              <a:t>.</a:t>
            </a:r>
          </a:p>
          <a:p>
            <a:pPr marL="514350" indent="-514350">
              <a:buAutoNum type="arabicPeriod"/>
            </a:pPr>
            <a:r>
              <a:rPr lang="en-US" sz="2400" dirty="0"/>
              <a:t>Non (</a:t>
            </a:r>
            <a:r>
              <a:rPr lang="en-US" sz="2400" dirty="0" err="1"/>
              <a:t>conoscere</a:t>
            </a:r>
            <a:r>
              <a:rPr lang="en-US" sz="2400" dirty="0"/>
              <a:t>/</a:t>
            </a:r>
            <a:r>
              <a:rPr lang="en-US" sz="2400" dirty="0" err="1"/>
              <a:t>io</a:t>
            </a:r>
            <a:r>
              <a:rPr lang="en-US" sz="2400" dirty="0"/>
              <a:t>) _____ ancora bene </a:t>
            </a:r>
            <a:r>
              <a:rPr lang="en-US" sz="2400" dirty="0" err="1"/>
              <a:t>l’italiano</a:t>
            </a:r>
            <a:r>
              <a:rPr lang="en-US" sz="2400" dirty="0"/>
              <a:t>.</a:t>
            </a:r>
          </a:p>
          <a:p>
            <a:pPr marL="514350" indent="-514350">
              <a:buAutoNum type="arabicPeriod"/>
            </a:pPr>
            <a:r>
              <a:rPr lang="en-US" sz="2400" dirty="0"/>
              <a:t>(</a:t>
            </a:r>
            <a:r>
              <a:rPr lang="en-US" sz="2400" dirty="0" err="1"/>
              <a:t>Tenere</a:t>
            </a:r>
            <a:r>
              <a:rPr lang="en-US" sz="2400" dirty="0"/>
              <a:t>/loro) _____ molto a questo </a:t>
            </a:r>
            <a:r>
              <a:rPr lang="en-US" sz="2400" dirty="0" err="1"/>
              <a:t>progetto</a:t>
            </a:r>
            <a:r>
              <a:rPr lang="en-US" sz="2400" dirty="0"/>
              <a:t>.</a:t>
            </a:r>
          </a:p>
          <a:p>
            <a:pPr marL="514350" indent="-514350">
              <a:buAutoNum type="arabicPeriod"/>
            </a:pPr>
            <a:r>
              <a:rPr lang="en-US" sz="2400" dirty="0"/>
              <a:t>(</a:t>
            </a:r>
            <a:r>
              <a:rPr lang="en-US" sz="2400" dirty="0" err="1"/>
              <a:t>Bere</a:t>
            </a:r>
            <a:r>
              <a:rPr lang="en-US" sz="2400" dirty="0"/>
              <a:t>/</a:t>
            </a:r>
            <a:r>
              <a:rPr lang="en-US" sz="2400" dirty="0" err="1"/>
              <a:t>noi</a:t>
            </a:r>
            <a:r>
              <a:rPr lang="en-US" sz="2400" dirty="0"/>
              <a:t>) _____ alla vostra salute!</a:t>
            </a:r>
          </a:p>
          <a:p>
            <a:pPr marL="514350" indent="-514350">
              <a:buAutoNum type="arabicPeriod"/>
            </a:pPr>
            <a:r>
              <a:rPr lang="en-US" sz="2400" dirty="0"/>
              <a:t>Mia </a:t>
            </a:r>
            <a:r>
              <a:rPr lang="en-US" sz="2400" dirty="0" err="1"/>
              <a:t>zia</a:t>
            </a:r>
            <a:r>
              <a:rPr lang="en-US" sz="2400" dirty="0"/>
              <a:t> (</a:t>
            </a:r>
            <a:r>
              <a:rPr lang="en-US" sz="2400" dirty="0" err="1"/>
              <a:t>rimanere</a:t>
            </a:r>
            <a:r>
              <a:rPr lang="en-US" sz="2400" dirty="0"/>
              <a:t>) _____a Milano </a:t>
            </a:r>
            <a:r>
              <a:rPr lang="en-US" sz="2400" dirty="0" err="1"/>
              <a:t>quest’estate</a:t>
            </a:r>
            <a:r>
              <a:rPr lang="en-US" sz="2400" dirty="0"/>
              <a:t>.</a:t>
            </a:r>
          </a:p>
          <a:p>
            <a:pPr marL="514350" indent="-514350">
              <a:buAutoNum type="arabicPeriod"/>
            </a:pPr>
            <a:r>
              <a:rPr lang="en-US" sz="2400" dirty="0"/>
              <a:t>Come (</a:t>
            </a:r>
            <a:r>
              <a:rPr lang="en-US" sz="2400" dirty="0" err="1"/>
              <a:t>rispondere</a:t>
            </a:r>
            <a:r>
              <a:rPr lang="en-US" sz="2400" dirty="0"/>
              <a:t>/voi) _____ a </a:t>
            </a:r>
            <a:r>
              <a:rPr lang="en-US" sz="2400" dirty="0" err="1"/>
              <a:t>queste</a:t>
            </a:r>
            <a:r>
              <a:rPr lang="en-US" sz="2400" dirty="0"/>
              <a:t> accuse?</a:t>
            </a:r>
          </a:p>
          <a:p>
            <a:pPr marL="514350" indent="-514350">
              <a:buAutoNum type="arabicPeriod"/>
            </a:pPr>
            <a:r>
              <a:rPr lang="en-US" sz="2400" dirty="0"/>
              <a:t>Mia </a:t>
            </a:r>
            <a:r>
              <a:rPr lang="en-US" sz="2400" dirty="0" err="1"/>
              <a:t>sorella</a:t>
            </a:r>
            <a:r>
              <a:rPr lang="en-US" sz="2400" dirty="0"/>
              <a:t> (</a:t>
            </a:r>
            <a:r>
              <a:rPr lang="en-US" sz="2400" dirty="0" err="1"/>
              <a:t>legggere</a:t>
            </a:r>
            <a:r>
              <a:rPr lang="en-US" sz="2400" dirty="0"/>
              <a:t>) _____ solo manga </a:t>
            </a:r>
            <a:r>
              <a:rPr lang="en-US" sz="2400" dirty="0" err="1"/>
              <a:t>giapponesi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pPr marL="514350" indent="-514350">
              <a:buAutoNum type="arabicPeriod"/>
            </a:pPr>
            <a:endParaRPr lang="en-US" sz="2400" dirty="0"/>
          </a:p>
          <a:p>
            <a:pPr marL="514350" indent="-514350">
              <a:buAutoNum type="arabicPeriod"/>
            </a:pPr>
            <a:endParaRPr lang="en-US" sz="2400" dirty="0"/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0D216551-A144-470A-96D2-776AEB4D76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4193840"/>
              </p:ext>
            </p:extLst>
          </p:nvPr>
        </p:nvGraphicFramePr>
        <p:xfrm>
          <a:off x="1053548" y="4221629"/>
          <a:ext cx="10204225" cy="3566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040845">
                  <a:extLst>
                    <a:ext uri="{9D8B030D-6E8A-4147-A177-3AD203B41FA5}">
                      <a16:colId xmlns:a16="http://schemas.microsoft.com/office/drawing/2014/main" val="2647093972"/>
                    </a:ext>
                  </a:extLst>
                </a:gridCol>
                <a:gridCol w="2040845">
                  <a:extLst>
                    <a:ext uri="{9D8B030D-6E8A-4147-A177-3AD203B41FA5}">
                      <a16:colId xmlns:a16="http://schemas.microsoft.com/office/drawing/2014/main" val="1501176084"/>
                    </a:ext>
                  </a:extLst>
                </a:gridCol>
                <a:gridCol w="2040845">
                  <a:extLst>
                    <a:ext uri="{9D8B030D-6E8A-4147-A177-3AD203B41FA5}">
                      <a16:colId xmlns:a16="http://schemas.microsoft.com/office/drawing/2014/main" val="856284675"/>
                    </a:ext>
                  </a:extLst>
                </a:gridCol>
                <a:gridCol w="2040845">
                  <a:extLst>
                    <a:ext uri="{9D8B030D-6E8A-4147-A177-3AD203B41FA5}">
                      <a16:colId xmlns:a16="http://schemas.microsoft.com/office/drawing/2014/main" val="2800315683"/>
                    </a:ext>
                  </a:extLst>
                </a:gridCol>
                <a:gridCol w="2040845">
                  <a:extLst>
                    <a:ext uri="{9D8B030D-6E8A-4147-A177-3AD203B41FA5}">
                      <a16:colId xmlns:a16="http://schemas.microsoft.com/office/drawing/2014/main" val="385676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CO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CHIUDERE</a:t>
                      </a:r>
                    </a:p>
                    <a:p>
                      <a:pPr algn="ctr"/>
                      <a:r>
                        <a:rPr lang="it-IT" dirty="0"/>
                        <a:t>(= cerrar)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SCRIVERE</a:t>
                      </a:r>
                    </a:p>
                    <a:p>
                      <a:pPr algn="ctr"/>
                      <a:r>
                        <a:rPr lang="it-IT" dirty="0"/>
                        <a:t>(= escribir)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METTERE</a:t>
                      </a:r>
                    </a:p>
                    <a:p>
                      <a:pPr algn="ctr"/>
                      <a:r>
                        <a:rPr lang="it-IT" dirty="0"/>
                        <a:t>(= poner)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RISPONDERE</a:t>
                      </a:r>
                    </a:p>
                    <a:p>
                      <a:pPr algn="ctr"/>
                      <a:r>
                        <a:rPr lang="it-IT" dirty="0"/>
                        <a:t>(= contestar)</a:t>
                      </a:r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3986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IO</a:t>
                      </a:r>
                      <a:endParaRPr lang="es-CO" b="1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01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b="1" dirty="0"/>
                        <a:t>TU</a:t>
                      </a:r>
                      <a:endParaRPr lang="es-CO" b="1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CO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7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LEI/LUI</a:t>
                      </a:r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002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NOI</a:t>
                      </a:r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51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VOI</a:t>
                      </a:r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88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LORO</a:t>
                      </a:r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endParaRPr lang="es-CO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2008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AAEB5696-DC75-4915-BF4E-ECAD472FDCB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D81C925D-D721-488A-8BE6-DBC757DE4F64}"/>
              </a:ext>
            </a:extLst>
          </p:cNvPr>
          <p:cNvSpPr>
            <a:spLocks noGrp="1"/>
          </p:cNvSpPr>
          <p:nvPr/>
        </p:nvSpPr>
        <p:spPr>
          <a:xfrm>
            <a:off x="663021" y="15281966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>
                    <a:tint val="75000"/>
                  </a:schemeClr>
                </a:solidFill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79D5EB-AF8A-4973-BC8D-966DB62042D5}"/>
              </a:ext>
            </a:extLst>
          </p:cNvPr>
          <p:cNvSpPr/>
          <p:nvPr/>
        </p:nvSpPr>
        <p:spPr>
          <a:xfrm>
            <a:off x="-1" y="661835"/>
            <a:ext cx="8587409" cy="86548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44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EJERCICIOS DE VERBOS </a:t>
            </a:r>
          </a:p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SEGUNDA CONJUGACION - ERE</a:t>
            </a:r>
            <a:endParaRPr lang="es-CO" sz="3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B6D070-BE04-4604-9231-A2698F1C71C4}"/>
              </a:ext>
            </a:extLst>
          </p:cNvPr>
          <p:cNvSpPr/>
          <p:nvPr/>
        </p:nvSpPr>
        <p:spPr>
          <a:xfrm>
            <a:off x="4844568" y="15555920"/>
            <a:ext cx="2136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2 | CHI SEI</a:t>
            </a:r>
            <a:endParaRPr lang="es-CO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5270270-DB8D-43B0-B31C-788FF6703DB2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RICORDARE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384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05395C4-8467-4589-AD59-993270A58875}"/>
              </a:ext>
            </a:extLst>
          </p:cNvPr>
          <p:cNvSpPr txBox="1"/>
          <p:nvPr/>
        </p:nvSpPr>
        <p:spPr>
          <a:xfrm>
            <a:off x="921571" y="3552200"/>
            <a:ext cx="10078929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CO" sz="2400" dirty="0">
                <a:solidFill>
                  <a:schemeClr val="accent4"/>
                </a:solidFill>
              </a:rPr>
              <a:t>3. Completa con los verbos ESSERE y AVERE al presente y adivina de que ciudad se habla:</a:t>
            </a:r>
          </a:p>
          <a:p>
            <a:pPr marL="342900" lvl="0" indent="-342900">
              <a:buAutoNum type="arabicPeriod"/>
            </a:pPr>
            <a:endParaRPr lang="es-CO" sz="2400" dirty="0">
              <a:solidFill>
                <a:schemeClr val="accent4"/>
              </a:solidFill>
            </a:endParaRPr>
          </a:p>
          <a:p>
            <a:pPr lvl="0"/>
            <a:r>
              <a:rPr lang="es-CO" sz="2400" dirty="0">
                <a:solidFill>
                  <a:schemeClr val="accent4"/>
                </a:solidFill>
              </a:rPr>
              <a:t>.</a:t>
            </a:r>
          </a:p>
          <a:p>
            <a:pPr lvl="0"/>
            <a:r>
              <a:rPr lang="es-CO" sz="2400" dirty="0" err="1"/>
              <a:t>Questa</a:t>
            </a:r>
            <a:r>
              <a:rPr lang="es-CO" sz="2400" dirty="0"/>
              <a:t> _____ la </a:t>
            </a:r>
            <a:r>
              <a:rPr lang="es-CO" sz="2400" dirty="0" err="1"/>
              <a:t>città</a:t>
            </a:r>
            <a:r>
              <a:rPr lang="es-CO" sz="2400" dirty="0"/>
              <a:t> </a:t>
            </a:r>
            <a:r>
              <a:rPr lang="es-CO" sz="2400" dirty="0" err="1"/>
              <a:t>più</a:t>
            </a:r>
            <a:r>
              <a:rPr lang="es-CO" sz="2400" dirty="0"/>
              <a:t> importante </a:t>
            </a:r>
            <a:r>
              <a:rPr lang="es-CO" sz="2400" dirty="0" err="1"/>
              <a:t>della</a:t>
            </a:r>
            <a:r>
              <a:rPr lang="es-CO" sz="2400" dirty="0"/>
              <a:t> Toscana. _____ circa 400.000 </a:t>
            </a:r>
            <a:r>
              <a:rPr lang="es-CO" sz="2400" dirty="0" err="1"/>
              <a:t>abitanti</a:t>
            </a:r>
            <a:r>
              <a:rPr lang="es-CO" sz="2400" dirty="0"/>
              <a:t>. Il turismo ______ </a:t>
            </a:r>
            <a:r>
              <a:rPr lang="es-CO" sz="2400" dirty="0" err="1"/>
              <a:t>importantissimo</a:t>
            </a:r>
            <a:r>
              <a:rPr lang="es-CO" sz="2400" dirty="0"/>
              <a:t> per la </a:t>
            </a:r>
            <a:r>
              <a:rPr lang="es-CO" sz="2400" dirty="0" err="1"/>
              <a:t>sua</a:t>
            </a:r>
            <a:r>
              <a:rPr lang="es-CO" sz="2400" dirty="0"/>
              <a:t> </a:t>
            </a:r>
            <a:r>
              <a:rPr lang="es-CO" sz="2400" dirty="0" err="1"/>
              <a:t>economia</a:t>
            </a:r>
            <a:r>
              <a:rPr lang="es-CO" sz="2400" dirty="0"/>
              <a:t>, </a:t>
            </a:r>
            <a:r>
              <a:rPr lang="es-CO" sz="2400" dirty="0" err="1"/>
              <a:t>infatti</a:t>
            </a:r>
            <a:r>
              <a:rPr lang="es-CO" sz="2400" dirty="0"/>
              <a:t> le </a:t>
            </a:r>
            <a:r>
              <a:rPr lang="es-CO" sz="2400" dirty="0" err="1"/>
              <a:t>sue</a:t>
            </a:r>
            <a:r>
              <a:rPr lang="es-CO" sz="2400" dirty="0"/>
              <a:t> opere </a:t>
            </a:r>
            <a:r>
              <a:rPr lang="es-CO" sz="2400" dirty="0" err="1"/>
              <a:t>d’arte</a:t>
            </a:r>
            <a:r>
              <a:rPr lang="es-CO" sz="2400" dirty="0"/>
              <a:t> _____ </a:t>
            </a:r>
            <a:r>
              <a:rPr lang="es-CO" sz="2400" dirty="0" err="1"/>
              <a:t>conosciute</a:t>
            </a:r>
            <a:r>
              <a:rPr lang="es-CO" sz="2400" dirty="0"/>
              <a:t> e </a:t>
            </a:r>
            <a:r>
              <a:rPr lang="es-CO" sz="2400" dirty="0" err="1"/>
              <a:t>famose</a:t>
            </a:r>
            <a:r>
              <a:rPr lang="es-CO" sz="2400" dirty="0"/>
              <a:t> in </a:t>
            </a:r>
            <a:r>
              <a:rPr lang="es-CO" sz="2400" dirty="0" err="1"/>
              <a:t>tutto</a:t>
            </a:r>
            <a:r>
              <a:rPr lang="es-CO" sz="2400" dirty="0"/>
              <a:t> il mondo. In </a:t>
            </a:r>
            <a:r>
              <a:rPr lang="es-CO" sz="2400" dirty="0" err="1"/>
              <a:t>questa</a:t>
            </a:r>
            <a:r>
              <a:rPr lang="es-CO" sz="2400" dirty="0"/>
              <a:t> </a:t>
            </a:r>
            <a:r>
              <a:rPr lang="es-CO" sz="2400" dirty="0" err="1"/>
              <a:t>città</a:t>
            </a:r>
            <a:r>
              <a:rPr lang="es-CO" sz="2400" dirty="0"/>
              <a:t> </a:t>
            </a:r>
            <a:r>
              <a:rPr lang="es-CO" sz="2400" dirty="0" err="1"/>
              <a:t>ci</a:t>
            </a:r>
            <a:r>
              <a:rPr lang="es-CO" sz="2400" dirty="0"/>
              <a:t> _____ </a:t>
            </a:r>
            <a:r>
              <a:rPr lang="es-CO" sz="2400" dirty="0" err="1"/>
              <a:t>molti</a:t>
            </a:r>
            <a:r>
              <a:rPr lang="es-CO" sz="2400" dirty="0"/>
              <a:t> </a:t>
            </a:r>
            <a:r>
              <a:rPr lang="es-CO" sz="2400" dirty="0" err="1"/>
              <a:t>musei</a:t>
            </a:r>
            <a:r>
              <a:rPr lang="es-CO" sz="2400" dirty="0"/>
              <a:t>, come la </a:t>
            </a:r>
            <a:r>
              <a:rPr lang="es-CO" sz="2400" dirty="0" err="1"/>
              <a:t>Galleria</a:t>
            </a:r>
            <a:r>
              <a:rPr lang="es-CO" sz="2400" dirty="0"/>
              <a:t> </a:t>
            </a:r>
            <a:r>
              <a:rPr lang="es-CO" sz="2400" dirty="0" err="1"/>
              <a:t>degli</a:t>
            </a:r>
            <a:r>
              <a:rPr lang="es-CO" sz="2400" dirty="0"/>
              <a:t> </a:t>
            </a:r>
            <a:r>
              <a:rPr lang="es-CO" sz="2400" dirty="0" err="1"/>
              <a:t>Uffizi</a:t>
            </a:r>
            <a:r>
              <a:rPr lang="es-CO" sz="2400" dirty="0"/>
              <a:t>, che _____ </a:t>
            </a:r>
            <a:r>
              <a:rPr lang="es-CO" sz="2400" dirty="0" err="1"/>
              <a:t>moltissimi</a:t>
            </a:r>
            <a:r>
              <a:rPr lang="es-CO" sz="2400" dirty="0"/>
              <a:t> </a:t>
            </a:r>
            <a:r>
              <a:rPr lang="es-CO" sz="2400" dirty="0" err="1"/>
              <a:t>visitatori</a:t>
            </a:r>
            <a:r>
              <a:rPr lang="es-CO" sz="2400" dirty="0"/>
              <a:t> </a:t>
            </a:r>
            <a:r>
              <a:rPr lang="es-CO" sz="2400" dirty="0" err="1"/>
              <a:t>ogni</a:t>
            </a:r>
            <a:r>
              <a:rPr lang="es-CO" sz="2400" dirty="0"/>
              <a:t> </a:t>
            </a:r>
            <a:r>
              <a:rPr lang="es-CO" sz="2400" dirty="0" err="1"/>
              <a:t>anno</a:t>
            </a:r>
            <a:r>
              <a:rPr lang="es-CO" sz="2400" dirty="0"/>
              <a:t>. Il </a:t>
            </a:r>
            <a:r>
              <a:rPr lang="es-CO" sz="2400" dirty="0" err="1"/>
              <a:t>suo</a:t>
            </a:r>
            <a:r>
              <a:rPr lang="es-CO" sz="2400" dirty="0"/>
              <a:t> centro </a:t>
            </a:r>
            <a:r>
              <a:rPr lang="es-CO" sz="2400" dirty="0" err="1"/>
              <a:t>storico</a:t>
            </a:r>
            <a:r>
              <a:rPr lang="es-CO" sz="2400" dirty="0"/>
              <a:t> _____ un </a:t>
            </a:r>
            <a:r>
              <a:rPr lang="es-CO" sz="2400" dirty="0" err="1"/>
              <a:t>gioiello</a:t>
            </a:r>
            <a:r>
              <a:rPr lang="es-CO" sz="2400" dirty="0"/>
              <a:t> del </a:t>
            </a:r>
            <a:r>
              <a:rPr lang="es-CO" sz="2400" dirty="0" err="1"/>
              <a:t>Rinascimento</a:t>
            </a:r>
            <a:r>
              <a:rPr lang="es-CO" sz="2400" dirty="0"/>
              <a:t> italiano: qui </a:t>
            </a:r>
            <a:r>
              <a:rPr lang="es-CO" sz="2400" dirty="0" err="1"/>
              <a:t>ci</a:t>
            </a:r>
            <a:r>
              <a:rPr lang="es-CO" sz="2400" dirty="0"/>
              <a:t> _____ </a:t>
            </a:r>
            <a:r>
              <a:rPr lang="es-CO" sz="2400" dirty="0" err="1"/>
              <a:t>monumenti</a:t>
            </a:r>
            <a:r>
              <a:rPr lang="es-CO" sz="2400" dirty="0"/>
              <a:t> </a:t>
            </a:r>
            <a:r>
              <a:rPr lang="es-CO" sz="2400" dirty="0" err="1"/>
              <a:t>famosi</a:t>
            </a:r>
            <a:r>
              <a:rPr lang="es-CO" sz="2400" dirty="0"/>
              <a:t> come il Duomo, il </a:t>
            </a:r>
            <a:r>
              <a:rPr lang="es-CO" sz="2400" dirty="0" err="1"/>
              <a:t>Battistero</a:t>
            </a:r>
            <a:r>
              <a:rPr lang="es-CO" sz="2400" dirty="0"/>
              <a:t> e il Campanile di Giotto. Le </a:t>
            </a:r>
            <a:r>
              <a:rPr lang="es-CO" sz="2400" dirty="0" err="1"/>
              <a:t>chiese</a:t>
            </a:r>
            <a:r>
              <a:rPr lang="es-CO" sz="2400" dirty="0"/>
              <a:t> </a:t>
            </a:r>
            <a:r>
              <a:rPr lang="es-CO" sz="2400" dirty="0" err="1"/>
              <a:t>poi</a:t>
            </a:r>
            <a:r>
              <a:rPr lang="es-CO" sz="2400" dirty="0"/>
              <a:t> _____ </a:t>
            </a:r>
            <a:r>
              <a:rPr lang="es-CO" sz="2400" dirty="0" err="1"/>
              <a:t>tutte</a:t>
            </a:r>
            <a:r>
              <a:rPr lang="es-CO" sz="2400" dirty="0"/>
              <a:t> opere </a:t>
            </a:r>
            <a:r>
              <a:rPr lang="es-CO" sz="2400" dirty="0" err="1"/>
              <a:t>d’arte</a:t>
            </a:r>
            <a:r>
              <a:rPr lang="es-CO" sz="2400" dirty="0"/>
              <a:t> da </a:t>
            </a:r>
            <a:r>
              <a:rPr lang="es-CO" sz="2400" dirty="0" err="1"/>
              <a:t>ammirare</a:t>
            </a:r>
            <a:r>
              <a:rPr lang="es-CO" sz="2400" dirty="0"/>
              <a:t>. Se (tu) _____ in </a:t>
            </a:r>
            <a:r>
              <a:rPr lang="es-CO" sz="2400" dirty="0" err="1"/>
              <a:t>questa</a:t>
            </a:r>
            <a:r>
              <a:rPr lang="es-CO" sz="2400" dirty="0"/>
              <a:t> </a:t>
            </a:r>
            <a:r>
              <a:rPr lang="es-CO" sz="2400" dirty="0" err="1"/>
              <a:t>città</a:t>
            </a:r>
            <a:r>
              <a:rPr lang="es-CO" sz="2400" dirty="0"/>
              <a:t> </a:t>
            </a:r>
            <a:r>
              <a:rPr lang="es-CO" sz="2400" dirty="0" err="1"/>
              <a:t>devi</a:t>
            </a:r>
            <a:r>
              <a:rPr lang="es-CO" sz="2400" dirty="0"/>
              <a:t> </a:t>
            </a:r>
            <a:r>
              <a:rPr lang="es-CO" sz="2400" dirty="0" err="1"/>
              <a:t>vedere</a:t>
            </a:r>
            <a:r>
              <a:rPr lang="es-CO" sz="2400" dirty="0"/>
              <a:t> il Ponte Vecchio, con le </a:t>
            </a:r>
            <a:r>
              <a:rPr lang="es-CO" sz="2400" dirty="0" err="1"/>
              <a:t>botteghe</a:t>
            </a:r>
            <a:r>
              <a:rPr lang="es-CO" sz="2400" dirty="0"/>
              <a:t> di </a:t>
            </a:r>
            <a:r>
              <a:rPr lang="es-CO" sz="2400" dirty="0" err="1"/>
              <a:t>gioiellieri</a:t>
            </a:r>
            <a:r>
              <a:rPr lang="es-CO" sz="2400" dirty="0"/>
              <a:t> che _____ le </a:t>
            </a:r>
            <a:r>
              <a:rPr lang="es-CO" sz="2400" dirty="0" err="1"/>
              <a:t>vetrine</a:t>
            </a:r>
            <a:r>
              <a:rPr lang="es-CO" sz="2400" dirty="0"/>
              <a:t> </a:t>
            </a:r>
            <a:r>
              <a:rPr lang="es-CO" sz="2400" dirty="0" err="1"/>
              <a:t>più</a:t>
            </a:r>
            <a:r>
              <a:rPr lang="es-CO" sz="2400" dirty="0"/>
              <a:t> belle del mondo; e </a:t>
            </a:r>
            <a:r>
              <a:rPr lang="es-CO" sz="2400" dirty="0" err="1"/>
              <a:t>devi</a:t>
            </a:r>
            <a:r>
              <a:rPr lang="es-CO" sz="2400" dirty="0"/>
              <a:t> </a:t>
            </a:r>
            <a:r>
              <a:rPr lang="es-CO" sz="2400" dirty="0" err="1"/>
              <a:t>andare</a:t>
            </a:r>
            <a:r>
              <a:rPr lang="es-CO" sz="2400" dirty="0"/>
              <a:t> al Giardino di </a:t>
            </a:r>
            <a:r>
              <a:rPr lang="es-CO" sz="2400" dirty="0" err="1"/>
              <a:t>Boboli</a:t>
            </a:r>
            <a:r>
              <a:rPr lang="es-CO" sz="2400" dirty="0"/>
              <a:t>: un parco che _____ a </a:t>
            </a:r>
            <a:r>
              <a:rPr lang="es-CO" sz="2400" dirty="0" err="1"/>
              <a:t>nord</a:t>
            </a:r>
            <a:r>
              <a:rPr lang="es-CO" sz="2400" dirty="0"/>
              <a:t> del </a:t>
            </a:r>
            <a:r>
              <a:rPr lang="es-CO" sz="2400" dirty="0" err="1"/>
              <a:t>fiume</a:t>
            </a:r>
            <a:r>
              <a:rPr lang="es-CO" sz="2400" dirty="0"/>
              <a:t> Arno, </a:t>
            </a:r>
            <a:r>
              <a:rPr lang="es-CO" sz="2400" dirty="0" err="1"/>
              <a:t>dietro</a:t>
            </a:r>
            <a:r>
              <a:rPr lang="es-CO" sz="2400" dirty="0"/>
              <a:t> il Palazzo Pitti. Dentro il Giardino di </a:t>
            </a:r>
            <a:r>
              <a:rPr lang="es-CO" sz="2400" dirty="0" err="1"/>
              <a:t>Boboli</a:t>
            </a:r>
            <a:r>
              <a:rPr lang="es-CO" sz="2400" dirty="0"/>
              <a:t> c’_____ una </a:t>
            </a:r>
            <a:r>
              <a:rPr lang="es-CO" sz="2400" dirty="0" err="1"/>
              <a:t>strana</a:t>
            </a:r>
            <a:r>
              <a:rPr lang="es-CO" sz="2400" dirty="0"/>
              <a:t> fontana </a:t>
            </a:r>
            <a:r>
              <a:rPr lang="es-CO" sz="2400" dirty="0" err="1"/>
              <a:t>molto</a:t>
            </a:r>
            <a:r>
              <a:rPr lang="es-CO" sz="2400" dirty="0"/>
              <a:t> famosa. </a:t>
            </a:r>
          </a:p>
          <a:p>
            <a:pPr lvl="0"/>
            <a:endParaRPr lang="es-CO" sz="2400" dirty="0"/>
          </a:p>
          <a:p>
            <a:pPr lvl="0"/>
            <a:r>
              <a:rPr lang="es-CO" sz="2400" dirty="0" err="1"/>
              <a:t>Quale</a:t>
            </a:r>
            <a:r>
              <a:rPr lang="es-CO" sz="2400" dirty="0"/>
              <a:t> </a:t>
            </a:r>
            <a:r>
              <a:rPr lang="es-CO" sz="2400" dirty="0" err="1"/>
              <a:t>città</a:t>
            </a:r>
            <a:r>
              <a:rPr lang="es-CO" sz="2400" dirty="0"/>
              <a:t> è? _____________________________________________________</a:t>
            </a:r>
          </a:p>
          <a:p>
            <a:pPr lvl="0"/>
            <a:endParaRPr lang="en-US" sz="2400" dirty="0"/>
          </a:p>
          <a:p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AEB5696-DC75-4915-BF4E-ECAD472FDCB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946" y="521430"/>
            <a:ext cx="1177123" cy="114371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D81C925D-D721-488A-8BE6-DBC757DE4F64}"/>
              </a:ext>
            </a:extLst>
          </p:cNvPr>
          <p:cNvSpPr>
            <a:spLocks noGrp="1"/>
          </p:cNvSpPr>
          <p:nvPr/>
        </p:nvSpPr>
        <p:spPr>
          <a:xfrm>
            <a:off x="663021" y="15281966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schemeClr val="tx1">
                    <a:tint val="75000"/>
                  </a:schemeClr>
                </a:solidFill>
              </a:rPr>
              <a:t>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79D5EB-AF8A-4973-BC8D-966DB62042D5}"/>
              </a:ext>
            </a:extLst>
          </p:cNvPr>
          <p:cNvSpPr/>
          <p:nvPr/>
        </p:nvSpPr>
        <p:spPr>
          <a:xfrm>
            <a:off x="-1" y="661835"/>
            <a:ext cx="8587409" cy="86548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144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EJERCICIOS DE VERBOS </a:t>
            </a:r>
          </a:p>
          <a:p>
            <a:pPr marL="270510" algn="ctr">
              <a:lnSpc>
                <a:spcPct val="107000"/>
              </a:lnSpc>
              <a:spcAft>
                <a:spcPts val="0"/>
              </a:spcAft>
            </a:pPr>
            <a:r>
              <a:rPr lang="en-US" sz="3000" b="1" dirty="0">
                <a:solidFill>
                  <a:srgbClr val="FFFFFF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SEGUNDA CONJUGACION - ERE</a:t>
            </a:r>
            <a:endParaRPr lang="es-CO" sz="3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5270270-DB8D-43B0-B31C-788FF6703DB2}"/>
              </a:ext>
            </a:extLst>
          </p:cNvPr>
          <p:cNvSpPr/>
          <p:nvPr/>
        </p:nvSpPr>
        <p:spPr>
          <a:xfrm>
            <a:off x="11000500" y="14664773"/>
            <a:ext cx="623137" cy="1591227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vert270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RICORDARE</a:t>
            </a:r>
            <a:endParaRPr lang="es-CO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1974F1-1F2E-44B7-9A4A-583294C0CF1D}"/>
              </a:ext>
            </a:extLst>
          </p:cNvPr>
          <p:cNvSpPr/>
          <p:nvPr/>
        </p:nvSpPr>
        <p:spPr>
          <a:xfrm>
            <a:off x="4844568" y="15555920"/>
            <a:ext cx="21362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666666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MODULO 2 | CHI SEI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95938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</TotalTime>
  <Words>344</Words>
  <Application>Microsoft Office PowerPoint</Application>
  <PresentationFormat>Custom</PresentationFormat>
  <Paragraphs>54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Federica Campo</dc:creator>
  <cp:lastModifiedBy>Federica Campo</cp:lastModifiedBy>
  <cp:revision>39</cp:revision>
  <dcterms:created xsi:type="dcterms:W3CDTF">2020-05-05T13:50:03Z</dcterms:created>
  <dcterms:modified xsi:type="dcterms:W3CDTF">2020-06-10T16:09:24Z</dcterms:modified>
</cp:coreProperties>
</file>